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71" r:id="rId2"/>
    <p:sldId id="284" r:id="rId3"/>
    <p:sldId id="301" r:id="rId4"/>
    <p:sldId id="298" r:id="rId5"/>
    <p:sldId id="304" r:id="rId6"/>
    <p:sldId id="303" r:id="rId7"/>
    <p:sldId id="299" r:id="rId8"/>
    <p:sldId id="291" r:id="rId9"/>
    <p:sldId id="289" r:id="rId10"/>
    <p:sldId id="288" r:id="rId11"/>
    <p:sldId id="297" r:id="rId12"/>
    <p:sldId id="292" r:id="rId13"/>
    <p:sldId id="293" r:id="rId14"/>
    <p:sldId id="294" r:id="rId15"/>
    <p:sldId id="597" r:id="rId16"/>
    <p:sldId id="295" r:id="rId17"/>
    <p:sldId id="283" r:id="rId18"/>
    <p:sldId id="290" r:id="rId19"/>
    <p:sldId id="311" r:id="rId20"/>
    <p:sldId id="312" r:id="rId21"/>
    <p:sldId id="313" r:id="rId22"/>
    <p:sldId id="274" r:id="rId23"/>
    <p:sldId id="315"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6"/>
    <p:restoredTop sz="83597" autoAdjust="0"/>
  </p:normalViewPr>
  <p:slideViewPr>
    <p:cSldViewPr snapToGrid="0" snapToObjects="1">
      <p:cViewPr varScale="1">
        <p:scale>
          <a:sx n="90" d="100"/>
          <a:sy n="90" d="100"/>
        </p:scale>
        <p:origin x="17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FF58A-ED0F-DC46-A709-B9EB600FFFC1}" type="datetimeFigureOut">
              <a:rPr lang="en-US" smtClean="0"/>
              <a:t>7/21/25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09AA1-113C-9F40-9E98-63D20E56E086}" type="slidenum">
              <a:rPr lang="en-US" smtClean="0"/>
              <a:t>‹#›</a:t>
            </a:fld>
            <a:endParaRPr lang="en-US"/>
          </a:p>
        </p:txBody>
      </p:sp>
    </p:spTree>
    <p:extLst>
      <p:ext uri="{BB962C8B-B14F-4D97-AF65-F5344CB8AC3E}">
        <p14:creationId xmlns:p14="http://schemas.microsoft.com/office/powerpoint/2010/main" val="1733415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a:t>
            </a:r>
          </a:p>
        </p:txBody>
      </p:sp>
      <p:sp>
        <p:nvSpPr>
          <p:cNvPr id="4" name="Slide Number Placeholder 3"/>
          <p:cNvSpPr>
            <a:spLocks noGrp="1"/>
          </p:cNvSpPr>
          <p:nvPr>
            <p:ph type="sldNum" sz="quarter" idx="5"/>
          </p:nvPr>
        </p:nvSpPr>
        <p:spPr/>
        <p:txBody>
          <a:bodyPr/>
          <a:lstStyle/>
          <a:p>
            <a:fld id="{EC109AA1-113C-9F40-9E98-63D20E56E086}" type="slidenum">
              <a:rPr lang="en-US" smtClean="0"/>
              <a:t>2</a:t>
            </a:fld>
            <a:endParaRPr lang="en-US"/>
          </a:p>
        </p:txBody>
      </p:sp>
    </p:spTree>
    <p:extLst>
      <p:ext uri="{BB962C8B-B14F-4D97-AF65-F5344CB8AC3E}">
        <p14:creationId xmlns:p14="http://schemas.microsoft.com/office/powerpoint/2010/main" val="1603488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16</a:t>
            </a:fld>
            <a:endParaRPr lang="en-US"/>
          </a:p>
        </p:txBody>
      </p:sp>
    </p:spTree>
    <p:extLst>
      <p:ext uri="{BB962C8B-B14F-4D97-AF65-F5344CB8AC3E}">
        <p14:creationId xmlns:p14="http://schemas.microsoft.com/office/powerpoint/2010/main" val="383654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State1: neither bus is energized/active; State 2,3,4: at least one bus is energized/active; </a:t>
            </a:r>
          </a:p>
          <a:p>
            <a:pPr marL="171450" indent="-171450">
              <a:buFont typeface="Arial" panose="020B0604020202020204" pitchFamily="34" charset="0"/>
              <a:buChar char="•"/>
            </a:pPr>
            <a:r>
              <a:rPr lang="en-US" dirty="0"/>
              <a:t>An ESW may transit from state 2 or state 3 to state 5. However, from state 5 it cannot transit to state 4 due to lack of synchronizing ability. </a:t>
            </a:r>
          </a:p>
          <a:p>
            <a:pPr marL="171450" indent="-171450">
              <a:buFont typeface="Arial" panose="020B0604020202020204" pitchFamily="34" charset="0"/>
              <a:buChar char="•"/>
            </a:pPr>
            <a:r>
              <a:rPr lang="en-US" dirty="0"/>
              <a:t>However, ESW may transit from state 2 or state 3 directly to state 4. The state 4 is attained due to closing of ESW.</a:t>
            </a:r>
          </a:p>
          <a:p>
            <a:pPr marL="171450" indent="-171450">
              <a:buFont typeface="Arial" panose="020B0604020202020204" pitchFamily="34" charset="0"/>
              <a:buChar char="•"/>
            </a:pPr>
            <a:r>
              <a:rPr lang="en-US" dirty="0"/>
              <a:t>The allowable state transition are defined by a condition on the right of the table. All these condition can be written succinctly by four equation shown in the right of the table.</a:t>
            </a:r>
          </a:p>
          <a:p>
            <a:pPr marL="171450" indent="-171450">
              <a:buFont typeface="Arial" panose="020B0604020202020204" pitchFamily="34" charset="0"/>
              <a:buChar char="•"/>
            </a:pPr>
            <a:r>
              <a:rPr lang="en-US" dirty="0"/>
              <a:t>The last condition indicates that when the ESW is closed the frequency of both the buses should be same. However, they can be significantly different before switch is closed.</a:t>
            </a:r>
          </a:p>
        </p:txBody>
      </p:sp>
      <p:sp>
        <p:nvSpPr>
          <p:cNvPr id="4" name="Slide Number Placeholder 3"/>
          <p:cNvSpPr>
            <a:spLocks noGrp="1"/>
          </p:cNvSpPr>
          <p:nvPr>
            <p:ph type="sldNum" sz="quarter" idx="5"/>
          </p:nvPr>
        </p:nvSpPr>
        <p:spPr/>
        <p:txBody>
          <a:bodyPr/>
          <a:lstStyle/>
          <a:p>
            <a:fld id="{EC109AA1-113C-9F40-9E98-63D20E56E086}" type="slidenum">
              <a:rPr lang="en-US" smtClean="0"/>
              <a:t>19</a:t>
            </a:fld>
            <a:endParaRPr lang="en-US"/>
          </a:p>
        </p:txBody>
      </p:sp>
    </p:spTree>
    <p:extLst>
      <p:ext uri="{BB962C8B-B14F-4D97-AF65-F5344CB8AC3E}">
        <p14:creationId xmlns:p14="http://schemas.microsoft.com/office/powerpoint/2010/main" val="268351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State1: neither bus is energized/active; State 2,3,4: at least one bus is energized/active; </a:t>
            </a:r>
          </a:p>
          <a:p>
            <a:pPr marL="171450" indent="-171450">
              <a:buFont typeface="Arial" panose="020B0604020202020204" pitchFamily="34" charset="0"/>
              <a:buChar char="•"/>
            </a:pPr>
            <a:r>
              <a:rPr lang="en-US" dirty="0"/>
              <a:t>SSW is a special ESW with synchronizing ability, achieved with the help of Intelligent Electronic Devices. Hence, it allows the SSW to transit from state 5 to state 4. </a:t>
            </a:r>
          </a:p>
          <a:p>
            <a:pPr marL="171450" indent="-171450">
              <a:buFont typeface="Arial" panose="020B0604020202020204" pitchFamily="34" charset="0"/>
              <a:buChar char="•"/>
            </a:pPr>
            <a:r>
              <a:rPr lang="en-US" dirty="0"/>
              <a:t>The state table for SSW is only different for the state 5. All the possible transition is succinctly define with three equation on the right of the 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last condition indicates that when the ESW is closed the frequency of both the buses should be same. However, they can be significantly different before switch is closed.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20</a:t>
            </a:fld>
            <a:endParaRPr lang="en-US"/>
          </a:p>
        </p:txBody>
      </p:sp>
    </p:spTree>
    <p:extLst>
      <p:ext uri="{BB962C8B-B14F-4D97-AF65-F5344CB8AC3E}">
        <p14:creationId xmlns:p14="http://schemas.microsoft.com/office/powerpoint/2010/main" val="359827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closing a SSW, it is essential to ensure the voltage magnitude and the angle between the buses i and j are almost same. This can be achieved by imposing a constraint defining the power flow across the switch is nearly 0. However, this constraint must be released after an SSW is closed. </a:t>
            </a:r>
          </a:p>
          <a:p>
            <a:pPr marL="171450" indent="-171450">
              <a:buFont typeface="Arial" panose="020B0604020202020204" pitchFamily="34" charset="0"/>
              <a:buChar char="•"/>
            </a:pPr>
            <a:r>
              <a:rPr lang="en-US" dirty="0"/>
              <a:t>Hence, the power flow across the SSW will have different constraints before, during, and after the instant when SSW is closed. All these are defined using the last two equation defined in terms of z. Here z is auxiliary variable which tends to be 1 only when SSW is closed and is 0 for all other time periods.</a:t>
            </a:r>
          </a:p>
        </p:txBody>
      </p:sp>
      <p:sp>
        <p:nvSpPr>
          <p:cNvPr id="4" name="Slide Number Placeholder 3"/>
          <p:cNvSpPr>
            <a:spLocks noGrp="1"/>
          </p:cNvSpPr>
          <p:nvPr>
            <p:ph type="sldNum" sz="quarter" idx="5"/>
          </p:nvPr>
        </p:nvSpPr>
        <p:spPr/>
        <p:txBody>
          <a:bodyPr/>
          <a:lstStyle/>
          <a:p>
            <a:fld id="{EC109AA1-113C-9F40-9E98-63D20E56E086}" type="slidenum">
              <a:rPr lang="en-US" smtClean="0"/>
              <a:t>21</a:t>
            </a:fld>
            <a:endParaRPr lang="en-US"/>
          </a:p>
        </p:txBody>
      </p:sp>
    </p:spTree>
    <p:extLst>
      <p:ext uri="{BB962C8B-B14F-4D97-AF65-F5344CB8AC3E}">
        <p14:creationId xmlns:p14="http://schemas.microsoft.com/office/powerpoint/2010/main" val="3305326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Detailed explanations: </a:t>
                </a:r>
              </a:p>
              <a:p>
                <a:pPr marL="171450" indent="-171450">
                  <a:buFont typeface="Arial" panose="020B0604020202020204" pitchFamily="34" charset="0"/>
                  <a:buChar char="•"/>
                </a:pPr>
                <a:r>
                  <a:rPr lang="en-US" dirty="0"/>
                  <a:t> </a:t>
                </a:r>
                <a14:m>
                  <m:oMath xmlns:m="http://schemas.openxmlformats.org/officeDocument/2006/math">
                    <m:sSubSup>
                      <m:sSubSupPr>
                        <m:ctrlPr>
                          <a:rPr lang="en-US" sz="1200" i="1" smtClean="0">
                            <a:latin typeface="Cambria Math" panose="02040503050406030204" pitchFamily="18" charset="0"/>
                            <a:ea typeface="Aptos" panose="020B0004020202020204" pitchFamily="34" charset="0"/>
                            <a:cs typeface="Mangal" panose="02040503050203030202" pitchFamily="18" charset="0"/>
                          </a:rPr>
                        </m:ctrlPr>
                      </m:sSubSupPr>
                      <m:e>
                        <m:r>
                          <a:rPr lang="en-US" sz="1200" i="1">
                            <a:latin typeface="Cambria Math" panose="02040503050406030204" pitchFamily="18" charset="0"/>
                            <a:ea typeface="Aptos" panose="020B0004020202020204" pitchFamily="34" charset="0"/>
                            <a:cs typeface="Mangal" panose="02040503050203030202" pitchFamily="18" charset="0"/>
                          </a:rPr>
                          <m:t>𝑦</m:t>
                        </m:r>
                      </m:e>
                      <m:sub>
                        <m:r>
                          <a:rPr lang="en-US" sz="1200" i="1">
                            <a:latin typeface="Cambria Math" panose="02040503050406030204" pitchFamily="18" charset="0"/>
                            <a:ea typeface="Aptos" panose="020B0004020202020204" pitchFamily="34" charset="0"/>
                            <a:cs typeface="Mangal" panose="02040503050203030202" pitchFamily="18" charset="0"/>
                          </a:rPr>
                          <m:t>𝑏</m:t>
                        </m:r>
                        <m:r>
                          <a:rPr lang="en-US" sz="1200">
                            <a:latin typeface="Cambria Math" panose="02040503050406030204" pitchFamily="18" charset="0"/>
                            <a:ea typeface="Aptos" panose="020B0004020202020204" pitchFamily="34" charset="0"/>
                            <a:cs typeface="Mangal" panose="02040503050203030202" pitchFamily="18" charset="0"/>
                          </a:rPr>
                          <m:t>,</m:t>
                        </m:r>
                        <m:r>
                          <a:rPr lang="en-US" sz="1200" i="1">
                            <a:latin typeface="Cambria Math" panose="02040503050406030204" pitchFamily="18" charset="0"/>
                            <a:ea typeface="Aptos" panose="020B0004020202020204" pitchFamily="34" charset="0"/>
                            <a:cs typeface="Mangal" panose="02040503050203030202" pitchFamily="18" charset="0"/>
                          </a:rPr>
                          <m:t>𝑡</m:t>
                        </m:r>
                      </m:sub>
                      <m:sup>
                        <m:r>
                          <a:rPr lang="en-US" sz="1200" b="0" i="1" smtClean="0">
                            <a:latin typeface="Cambria Math" panose="02040503050406030204" pitchFamily="18" charset="0"/>
                            <a:ea typeface="Aptos" panose="020B0004020202020204" pitchFamily="34" charset="0"/>
                            <a:cs typeface="Mangal" panose="02040503050203030202" pitchFamily="18" charset="0"/>
                          </a:rPr>
                          <m:t>𝑆𝑆</m:t>
                        </m:r>
                      </m:sup>
                    </m:sSubSup>
                  </m:oMath>
                </a14:m>
                <a:r>
                  <a:rPr lang="en-US" dirty="0"/>
                  <a:t> is</a:t>
                </a:r>
                <a:r>
                  <a:rPr lang="en-US" baseline="0" dirty="0"/>
                  <a:t> an input parameter, which depends on the status of the transmission grid. The first equation is the radiality constraint which states </a:t>
                </a:r>
                <a14:m>
                  <m:oMath xmlns:m="http://schemas.openxmlformats.org/officeDocument/2006/math">
                    <m:nary>
                      <m:naryPr>
                        <m:chr m:val="∑"/>
                        <m:subHide m:val="on"/>
                        <m:supHide m:val="on"/>
                        <m:ctrlPr>
                          <a:rPr lang="en-US" sz="1200" i="1" smtClean="0">
                            <a:latin typeface="Cambria Math" panose="02040503050406030204" pitchFamily="18" charset="0"/>
                          </a:rPr>
                        </m:ctrlPr>
                      </m:naryPr>
                      <m:sub/>
                      <m:sup/>
                      <m:e>
                        <m:r>
                          <a:rPr lang="en-US" sz="1200" b="0" i="1" smtClean="0">
                            <a:latin typeface="Cambria Math" panose="02040503050406030204" pitchFamily="18" charset="0"/>
                          </a:rPr>
                          <m:t>𝑙𝑖𝑛𝑒𝑠</m:t>
                        </m:r>
                      </m:e>
                    </m:nary>
                    <m:r>
                      <a:rPr lang="en-US" sz="1200" i="1" smtClean="0">
                        <a:latin typeface="Cambria Math" panose="02040503050406030204" pitchFamily="18" charset="0"/>
                      </a:rPr>
                      <m:t>=</m:t>
                    </m:r>
                  </m:oMath>
                </a14:m>
                <a:r>
                  <a:rPr lang="en-US" sz="1200" dirty="0"/>
                  <a:t> </a:t>
                </a:r>
                <a14:m>
                  <m:oMath xmlns:m="http://schemas.openxmlformats.org/officeDocument/2006/math">
                    <m:nary>
                      <m:naryPr>
                        <m:chr m:val="∑"/>
                        <m:subHide m:val="on"/>
                        <m:supHide m:val="on"/>
                        <m:ctrlPr>
                          <a:rPr lang="en-US" sz="1200" i="1">
                            <a:latin typeface="Cambria Math" panose="02040503050406030204" pitchFamily="18" charset="0"/>
                          </a:rPr>
                        </m:ctrlPr>
                      </m:naryPr>
                      <m:sub/>
                      <m:sup/>
                      <m:e>
                        <m:r>
                          <a:rPr lang="en-US" sz="1200" b="0" i="1" smtClean="0">
                            <a:latin typeface="Cambria Math" panose="02040503050406030204" pitchFamily="18" charset="0"/>
                          </a:rPr>
                          <m:t>𝑏𝑢𝑠𝑒𝑠</m:t>
                        </m:r>
                      </m:e>
                    </m:nary>
                    <m:r>
                      <a:rPr lang="en-US" sz="1200" b="0" i="1" smtClean="0">
                        <a:latin typeface="Cambria Math" panose="02040503050406030204" pitchFamily="18" charset="0"/>
                      </a:rPr>
                      <m:t> −</m:t>
                    </m:r>
                    <m:nary>
                      <m:naryPr>
                        <m:chr m:val="∑"/>
                        <m:subHide m:val="on"/>
                        <m:supHide m:val="on"/>
                        <m:ctrlPr>
                          <a:rPr lang="en-US" sz="1200" i="1">
                            <a:latin typeface="Cambria Math" panose="02040503050406030204" pitchFamily="18" charset="0"/>
                          </a:rPr>
                        </m:ctrlPr>
                      </m:naryPr>
                      <m:sub/>
                      <m:sup/>
                      <m:e>
                        <m:r>
                          <a:rPr lang="en-US" sz="1200" b="0" i="1" smtClean="0">
                            <a:latin typeface="Cambria Math" panose="02040503050406030204" pitchFamily="18" charset="0"/>
                          </a:rPr>
                          <m:t>𝑟𝑜𝑜𝑡</m:t>
                        </m:r>
                        <m:r>
                          <a:rPr lang="en-US" sz="1200" b="0" i="1" smtClean="0">
                            <a:latin typeface="Cambria Math" panose="02040503050406030204" pitchFamily="18" charset="0"/>
                          </a:rPr>
                          <m:t> </m:t>
                        </m:r>
                        <m:r>
                          <a:rPr lang="en-US" sz="1200" b="0" i="1" smtClean="0">
                            <a:latin typeface="Cambria Math" panose="02040503050406030204" pitchFamily="18" charset="0"/>
                          </a:rPr>
                          <m:t>𝑏𝑢𝑠𝑒𝑠</m:t>
                        </m:r>
                      </m:e>
                    </m:nary>
                  </m:oMath>
                </a14:m>
                <a:r>
                  <a:rPr lang="en-US" baseline="0" dirty="0"/>
                  <a:t>.</a:t>
                </a:r>
              </a:p>
              <a:p>
                <a:pPr marL="171450" indent="-171450">
                  <a:buFont typeface="Arial" panose="020B0604020202020204" pitchFamily="34" charset="0"/>
                  <a:buChar char="•"/>
                </a:pPr>
                <a:r>
                  <a:rPr lang="en-US" baseline="0" dirty="0"/>
                  <a:t>The second equation expresses the number of root buses in the system. A bus connected to BES-inverters, or the transmission grid can be the root bus.  However, the former is a decision variable whereas the latter one is an input parameter.</a:t>
                </a:r>
              </a:p>
              <a:p>
                <a:pPr marL="171450" indent="-171450">
                  <a:buFont typeface="Arial" panose="020B0604020202020204" pitchFamily="34" charset="0"/>
                  <a:buChar char="•"/>
                </a:pPr>
                <a:r>
                  <a:rPr lang="en-US" baseline="0" dirty="0"/>
                  <a:t>The third equation expresses that a BES-inverter can only change the status from root to non-root status but not again to root status. </a:t>
                </a:r>
              </a:p>
              <a:p>
                <a:pPr marL="171450" indent="-171450">
                  <a:buFont typeface="Arial" panose="020B0604020202020204" pitchFamily="34" charset="0"/>
                  <a:buChar char="•"/>
                </a:pPr>
                <a:r>
                  <a:rPr lang="en-US" baseline="0" dirty="0"/>
                  <a:t>The last equation is defined to make </a:t>
                </a:r>
                <a14:m>
                  <m:oMath xmlns:m="http://schemas.openxmlformats.org/officeDocument/2006/math">
                    <m:sSub>
                      <m:sSubPr>
                        <m:ctrlPr>
                          <a:rPr lang="en-US" sz="1200" b="0" i="1" smtClean="0">
                            <a:latin typeface="Cambria Math" panose="02040503050406030204" pitchFamily="18" charset="0"/>
                            <a:cs typeface="Mangal" panose="02040503050203030202" pitchFamily="18" charset="0"/>
                          </a:rPr>
                        </m:ctrlPr>
                      </m:sSubPr>
                      <m:e>
                        <m:r>
                          <a:rPr lang="en-US" sz="1200" b="0" i="1" smtClean="0">
                            <a:latin typeface="Cambria Math" panose="02040503050406030204" pitchFamily="18" charset="0"/>
                            <a:cs typeface="Mangal" panose="02040503050203030202" pitchFamily="18" charset="0"/>
                          </a:rPr>
                          <m:t>𝛿</m:t>
                        </m:r>
                      </m:e>
                      <m:sub>
                        <m:r>
                          <a:rPr lang="en-US" sz="1200" b="0" i="1" smtClean="0">
                            <a:latin typeface="Cambria Math" panose="02040503050406030204" pitchFamily="18" charset="0"/>
                            <a:cs typeface="Mangal" panose="02040503050203030202" pitchFamily="18" charset="0"/>
                          </a:rPr>
                          <m:t>𝑏</m:t>
                        </m:r>
                        <m:r>
                          <a:rPr lang="en-US" sz="1200" b="0" i="1" smtClean="0">
                            <a:latin typeface="Cambria Math" panose="02040503050406030204" pitchFamily="18" charset="0"/>
                            <a:cs typeface="Mangal" panose="02040503050203030202" pitchFamily="18" charset="0"/>
                          </a:rPr>
                          <m:t>,</m:t>
                        </m:r>
                        <m:r>
                          <a:rPr lang="en-US" sz="1200" b="0" i="1" smtClean="0">
                            <a:latin typeface="Cambria Math" panose="02040503050406030204" pitchFamily="18" charset="0"/>
                            <a:cs typeface="Mangal" panose="02040503050203030202" pitchFamily="18" charset="0"/>
                          </a:rPr>
                          <m:t>𝑡</m:t>
                        </m:r>
                      </m:sub>
                    </m:sSub>
                  </m:oMath>
                </a14:m>
                <a:r>
                  <a:rPr lang="en-US" baseline="0" dirty="0"/>
                  <a:t> to 1 only during the transition of GFMI from root to non-root source.</a:t>
                </a:r>
              </a:p>
              <a:p>
                <a:endParaRPr lang="en-US" baseline="0" dirty="0"/>
              </a:p>
            </p:txBody>
          </p:sp>
        </mc:Choice>
        <mc:Fallback xmlns="">
          <p:sp>
            <p:nvSpPr>
              <p:cNvPr id="3" name="Notes Placeholder 2"/>
              <p:cNvSpPr>
                <a:spLocks noGrp="1"/>
              </p:cNvSpPr>
              <p:nvPr>
                <p:ph type="body" idx="1"/>
              </p:nvPr>
            </p:nvSpPr>
            <p:spPr/>
            <p:txBody>
              <a:bodyPr/>
              <a:lstStyle/>
              <a:p>
                <a:r>
                  <a:rPr lang="en-US" dirty="0"/>
                  <a:t>Detailed explanations: </a:t>
                </a:r>
              </a:p>
              <a:p>
                <a:r>
                  <a:rPr lang="en-US" dirty="0"/>
                  <a:t> </a:t>
                </a:r>
                <a:r>
                  <a:rPr lang="en-US" sz="1200" i="0">
                    <a:latin typeface="Cambria Math" panose="02040503050406030204" pitchFamily="18" charset="0"/>
                    <a:ea typeface="Aptos" panose="020B0004020202020204" pitchFamily="34" charset="0"/>
                    <a:cs typeface="Mangal" panose="02040503050203030202" pitchFamily="18" charset="0"/>
                  </a:rPr>
                  <a:t>𝑦_(𝑏,𝑡)^</a:t>
                </a:r>
                <a:r>
                  <a:rPr lang="en-US" sz="1200" b="0" i="0">
                    <a:latin typeface="Cambria Math" panose="02040503050406030204" pitchFamily="18" charset="0"/>
                    <a:ea typeface="Aptos" panose="020B0004020202020204" pitchFamily="34" charset="0"/>
                    <a:cs typeface="Mangal" panose="02040503050203030202" pitchFamily="18" charset="0"/>
                  </a:rPr>
                  <a:t>𝑆𝑆</a:t>
                </a:r>
                <a:r>
                  <a:rPr lang="en-US" dirty="0"/>
                  <a:t> is</a:t>
                </a:r>
                <a:r>
                  <a:rPr lang="en-US" baseline="0" dirty="0"/>
                  <a:t> an input parameter, which depends on the status of the transmission grid. The first equation is the radiality constraint which states </a:t>
                </a:r>
                <a:r>
                  <a:rPr lang="en-US" sz="1200" i="0">
                    <a:latin typeface="Cambria Math" panose="02040503050406030204" pitchFamily="18" charset="0"/>
                  </a:rPr>
                  <a:t>∑</a:t>
                </a:r>
                <a:r>
                  <a:rPr lang="en-US" sz="1200" b="0" i="0">
                    <a:latin typeface="Cambria Math" panose="02040503050406030204" pitchFamily="18" charset="0"/>
                  </a:rPr>
                  <a:t>▒𝑙𝑖𝑛𝑒𝑠</a:t>
                </a:r>
                <a:r>
                  <a:rPr lang="en-US" sz="1200" i="0">
                    <a:latin typeface="Cambria Math" panose="02040503050406030204" pitchFamily="18" charset="0"/>
                  </a:rPr>
                  <a:t>=</a:t>
                </a:r>
                <a:r>
                  <a:rPr lang="en-US" sz="1200" dirty="0"/>
                  <a:t> </a:t>
                </a:r>
                <a:r>
                  <a:rPr lang="en-US" sz="1200" i="0">
                    <a:latin typeface="Cambria Math" panose="02040503050406030204" pitchFamily="18" charset="0"/>
                  </a:rPr>
                  <a:t>∑</a:t>
                </a:r>
                <a:r>
                  <a:rPr lang="en-US" sz="1200" b="0" i="0">
                    <a:latin typeface="Cambria Math" panose="02040503050406030204" pitchFamily="18" charset="0"/>
                  </a:rPr>
                  <a:t>▒𝑏𝑢𝑠𝑒𝑠  −</a:t>
                </a:r>
                <a:r>
                  <a:rPr lang="en-US" sz="1200" i="0">
                    <a:latin typeface="Cambria Math" panose="02040503050406030204" pitchFamily="18" charset="0"/>
                  </a:rPr>
                  <a:t>∑</a:t>
                </a:r>
                <a:r>
                  <a:rPr lang="en-US" sz="1200" b="0" i="0">
                    <a:latin typeface="Cambria Math" panose="02040503050406030204" pitchFamily="18" charset="0"/>
                  </a:rPr>
                  <a:t>▒〖𝑠𝑙𝑎𝑐𝑘 𝑏𝑢𝑠𝑒𝑠〗</a:t>
                </a:r>
                <a:r>
                  <a:rPr lang="en-US" baseline="0" dirty="0"/>
                  <a:t>.</a:t>
                </a:r>
              </a:p>
              <a:p>
                <a:r>
                  <a:rPr lang="en-US" baseline="0" dirty="0"/>
                  <a:t>The second equation expresses the number of slack buses in the system. A bus connected to BES-inverters, or the transmission grid can be the slack bus.  However, the former is a decision variable whereas the latter one is an input parameter.</a:t>
                </a:r>
              </a:p>
              <a:p>
                <a:r>
                  <a:rPr lang="en-US" baseline="0" dirty="0"/>
                  <a:t>The third equation expresses that a BES-inverter can only change the mode from grid-forming to grid-following but not again to grid-forming.</a:t>
                </a:r>
                <a:endParaRPr lang="en-US" dirty="0"/>
              </a:p>
            </p:txBody>
          </p:sp>
        </mc:Fallback>
      </mc:AlternateContent>
      <p:sp>
        <p:nvSpPr>
          <p:cNvPr id="4" name="Slide Number Placeholder 3"/>
          <p:cNvSpPr>
            <a:spLocks noGrp="1"/>
          </p:cNvSpPr>
          <p:nvPr>
            <p:ph type="sldNum" sz="quarter" idx="5"/>
          </p:nvPr>
        </p:nvSpPr>
        <p:spPr/>
        <p:txBody>
          <a:bodyPr/>
          <a:lstStyle/>
          <a:p>
            <a:fld id="{EC109AA1-113C-9F40-9E98-63D20E56E086}" type="slidenum">
              <a:rPr lang="en-US" smtClean="0"/>
              <a:t>22</a:t>
            </a:fld>
            <a:endParaRPr lang="en-US"/>
          </a:p>
        </p:txBody>
      </p:sp>
    </p:spTree>
    <p:extLst>
      <p:ext uri="{BB962C8B-B14F-4D97-AF65-F5344CB8AC3E}">
        <p14:creationId xmlns:p14="http://schemas.microsoft.com/office/powerpoint/2010/main" val="2507038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23</a:t>
            </a:fld>
            <a:endParaRPr lang="en-US"/>
          </a:p>
        </p:txBody>
      </p:sp>
    </p:spTree>
    <p:extLst>
      <p:ext uri="{BB962C8B-B14F-4D97-AF65-F5344CB8AC3E}">
        <p14:creationId xmlns:p14="http://schemas.microsoft.com/office/powerpoint/2010/main" val="13221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3</a:t>
            </a:fld>
            <a:endParaRPr lang="en-US"/>
          </a:p>
        </p:txBody>
      </p:sp>
    </p:spTree>
    <p:extLst>
      <p:ext uri="{BB962C8B-B14F-4D97-AF65-F5344CB8AC3E}">
        <p14:creationId xmlns:p14="http://schemas.microsoft.com/office/powerpoint/2010/main" val="286270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AA1D-7DD4-8692-F2CD-EC57A87C5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4F3DE-16BE-2FB8-F3F6-3FA00BE214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A54A8-8096-6544-6BAB-288187BFAD90}"/>
              </a:ext>
            </a:extLst>
          </p:cNvPr>
          <p:cNvSpPr>
            <a:spLocks noGrp="1"/>
          </p:cNvSpPr>
          <p:nvPr>
            <p:ph type="body" idx="1"/>
          </p:nvPr>
        </p:nvSpPr>
        <p:spPr/>
        <p:txBody>
          <a:bodyPr/>
          <a:lstStyle/>
          <a:p>
            <a:r>
              <a:rPr lang="en-US" dirty="0"/>
              <a:t>Context</a:t>
            </a:r>
          </a:p>
        </p:txBody>
      </p:sp>
      <p:sp>
        <p:nvSpPr>
          <p:cNvPr id="4" name="Slide Number Placeholder 3">
            <a:extLst>
              <a:ext uri="{FF2B5EF4-FFF2-40B4-BE49-F238E27FC236}">
                <a16:creationId xmlns:a16="http://schemas.microsoft.com/office/drawing/2014/main" id="{0948642E-1EB0-D9F3-852B-0B1A9331E3D6}"/>
              </a:ext>
            </a:extLst>
          </p:cNvPr>
          <p:cNvSpPr>
            <a:spLocks noGrp="1"/>
          </p:cNvSpPr>
          <p:nvPr>
            <p:ph type="sldNum" sz="quarter" idx="5"/>
          </p:nvPr>
        </p:nvSpPr>
        <p:spPr/>
        <p:txBody>
          <a:bodyPr/>
          <a:lstStyle/>
          <a:p>
            <a:fld id="{EC109AA1-113C-9F40-9E98-63D20E56E086}" type="slidenum">
              <a:rPr lang="en-US" smtClean="0"/>
              <a:t>5</a:t>
            </a:fld>
            <a:endParaRPr lang="en-US"/>
          </a:p>
        </p:txBody>
      </p:sp>
    </p:spTree>
    <p:extLst>
      <p:ext uri="{BB962C8B-B14F-4D97-AF65-F5344CB8AC3E}">
        <p14:creationId xmlns:p14="http://schemas.microsoft.com/office/powerpoint/2010/main" val="207673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Here,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is switching instant, which can be</a:t>
                </a:r>
                <a:r>
                  <a:rPr lang="en-US" baseline="0" dirty="0"/>
                  <a:t> at zero crossing of input voltage wave or at any phase</a:t>
                </a:r>
                <a:r>
                  <a:rPr lang="en-US" dirty="0"/>
                  <a:t>. The worst case is</a:t>
                </a:r>
                <a:r>
                  <a:rPr lang="en-US" baseline="0" dirty="0"/>
                  <a:t> with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=0.</a:t>
                </a:r>
              </a:p>
              <a:p>
                <a14:m>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𝜆</m:t>
                        </m:r>
                      </m:e>
                      <m:sub>
                        <m:r>
                          <a:rPr lang="en-US" sz="1200" i="1">
                            <a:latin typeface="Cambria Math" panose="02040503050406030204" pitchFamily="18" charset="0"/>
                            <a:ea typeface="Cambria Math" panose="02040503050406030204" pitchFamily="18" charset="0"/>
                          </a:rPr>
                          <m:t>0</m:t>
                        </m:r>
                      </m:sub>
                    </m:sSub>
                  </m:oMath>
                </a14:m>
                <a:r>
                  <a:rPr lang="en-US" dirty="0"/>
                  <a:t>: residual flux</a:t>
                </a:r>
              </a:p>
              <a:p>
                <a14:m>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𝜆</m:t>
                        </m:r>
                      </m:e>
                      <m:sub>
                        <m:r>
                          <a:rPr lang="en-US" sz="1200" i="1">
                            <a:latin typeface="Cambria Math" panose="02040503050406030204" pitchFamily="18" charset="0"/>
                            <a:ea typeface="Cambria Math" panose="02040503050406030204" pitchFamily="18" charset="0"/>
                          </a:rPr>
                          <m:t>𝑠</m:t>
                        </m:r>
                      </m:sub>
                    </m:sSub>
                  </m:oMath>
                </a14:m>
                <a:r>
                  <a:rPr lang="en-US" dirty="0"/>
                  <a:t>: saturated</a:t>
                </a:r>
                <a:r>
                  <a:rPr lang="en-US" baseline="0" dirty="0"/>
                  <a:t> flux</a:t>
                </a:r>
              </a:p>
              <a:p>
                <a14:m>
                  <m:oMath xmlns:m="http://schemas.openxmlformats.org/officeDocument/2006/math">
                    <m:sSub>
                      <m:sSubPr>
                        <m:ctrlPr>
                          <a:rPr lang="en-US" sz="1200" i="1" smtClean="0">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𝜆</m:t>
                        </m:r>
                      </m:e>
                      <m:sub>
                        <m:r>
                          <a:rPr lang="en-US" sz="1200" i="1">
                            <a:latin typeface="Cambria Math" panose="02040503050406030204" pitchFamily="18" charset="0"/>
                            <a:ea typeface="Cambria Math" panose="02040503050406030204" pitchFamily="18" charset="0"/>
                          </a:rPr>
                          <m:t>𝑛</m:t>
                        </m:r>
                      </m:sub>
                    </m:sSub>
                  </m:oMath>
                </a14:m>
                <a:r>
                  <a:rPr lang="en-US" dirty="0"/>
                  <a:t>: nominal flux</a:t>
                </a:r>
              </a:p>
              <a:p>
                <a:r>
                  <a:rPr lang="en-US" dirty="0" err="1"/>
                  <a:t>Vm</a:t>
                </a:r>
                <a:r>
                  <a:rPr lang="en-US" dirty="0"/>
                  <a:t>: peak of input voltage. Note that peak inrush current is proportional to input voltage.</a:t>
                </a:r>
              </a:p>
            </p:txBody>
          </p:sp>
        </mc:Choice>
        <mc:Fallback xmlns="">
          <p:sp>
            <p:nvSpPr>
              <p:cNvPr id="3" name="Notes Placeholder 2"/>
              <p:cNvSpPr>
                <a:spLocks noGrp="1"/>
              </p:cNvSpPr>
              <p:nvPr>
                <p:ph type="body" idx="1"/>
              </p:nvPr>
            </p:nvSpPr>
            <p:spPr/>
            <p:txBody>
              <a:bodyPr/>
              <a:lstStyle/>
              <a:p>
                <a:r>
                  <a:rPr lang="en-US" dirty="0"/>
                  <a:t>Here, </a:t>
                </a:r>
                <a:r>
                  <a:rPr lang="en-US" i="0">
                    <a:latin typeface="Cambria Math" panose="02040503050406030204" pitchFamily="18" charset="0"/>
                    <a:ea typeface="Cambria Math" panose="02040503050406030204" pitchFamily="18" charset="0"/>
                  </a:rPr>
                  <a:t>𝜃</a:t>
                </a:r>
                <a:r>
                  <a:rPr lang="en-US" dirty="0"/>
                  <a:t> is switching instant, which can be</a:t>
                </a:r>
                <a:r>
                  <a:rPr lang="en-US" baseline="0" dirty="0"/>
                  <a:t> at zero crossing of input voltage wave or at any phase</a:t>
                </a:r>
                <a:r>
                  <a:rPr lang="en-US" dirty="0"/>
                  <a:t>. The worst case is</a:t>
                </a:r>
                <a:r>
                  <a:rPr lang="en-US" baseline="0" dirty="0"/>
                  <a:t> with </a:t>
                </a:r>
                <a:r>
                  <a:rPr lang="en-US" i="0">
                    <a:latin typeface="Cambria Math" panose="02040503050406030204" pitchFamily="18" charset="0"/>
                    <a:ea typeface="Cambria Math" panose="02040503050406030204" pitchFamily="18" charset="0"/>
                  </a:rPr>
                  <a:t>𝜃</a:t>
                </a:r>
                <a:r>
                  <a:rPr lang="en-US" dirty="0"/>
                  <a:t>=0.</a:t>
                </a:r>
              </a:p>
              <a:p>
                <a:pPr/>
                <a:r>
                  <a:rPr lang="en-US" sz="1200" i="0">
                    <a:latin typeface="Cambria Math" panose="02040503050406030204" pitchFamily="18" charset="0"/>
                    <a:ea typeface="Cambria Math" panose="02040503050406030204" pitchFamily="18" charset="0"/>
                  </a:rPr>
                  <a:t>𝜆_0</a:t>
                </a:r>
                <a:r>
                  <a:rPr lang="en-US" dirty="0"/>
                  <a:t>: residual flux</a:t>
                </a:r>
              </a:p>
              <a:p>
                <a:pPr/>
                <a:r>
                  <a:rPr lang="en-US" sz="1200" i="0">
                    <a:latin typeface="Cambria Math" panose="02040503050406030204" pitchFamily="18" charset="0"/>
                    <a:ea typeface="Cambria Math" panose="02040503050406030204" pitchFamily="18" charset="0"/>
                  </a:rPr>
                  <a:t>𝜆_𝑠</a:t>
                </a:r>
                <a:r>
                  <a:rPr lang="en-US" dirty="0"/>
                  <a:t>: saturated</a:t>
                </a:r>
                <a:r>
                  <a:rPr lang="en-US" baseline="0" dirty="0"/>
                  <a:t> flux</a:t>
                </a:r>
              </a:p>
              <a:p>
                <a:pPr/>
                <a:r>
                  <a:rPr lang="en-US" sz="1200" i="0">
                    <a:latin typeface="Cambria Math" panose="02040503050406030204" pitchFamily="18" charset="0"/>
                    <a:ea typeface="Cambria Math" panose="02040503050406030204" pitchFamily="18" charset="0"/>
                  </a:rPr>
                  <a:t>𝜆_𝑛</a:t>
                </a:r>
                <a:r>
                  <a:rPr lang="en-US" dirty="0"/>
                  <a:t>: nominal flux</a:t>
                </a:r>
              </a:p>
              <a:p>
                <a:pPr/>
                <a:r>
                  <a:rPr lang="en-US" dirty="0" err="1"/>
                  <a:t>Vm</a:t>
                </a:r>
                <a:r>
                  <a:rPr lang="en-US" dirty="0"/>
                  <a:t>: peak of input voltage. Note that peak inrush current is proportional to input voltage.</a:t>
                </a:r>
              </a:p>
            </p:txBody>
          </p:sp>
        </mc:Fallback>
      </mc:AlternateContent>
      <p:sp>
        <p:nvSpPr>
          <p:cNvPr id="4" name="Slide Number Placeholder 3"/>
          <p:cNvSpPr>
            <a:spLocks noGrp="1"/>
          </p:cNvSpPr>
          <p:nvPr>
            <p:ph type="sldNum" sz="quarter" idx="5"/>
          </p:nvPr>
        </p:nvSpPr>
        <p:spPr/>
        <p:txBody>
          <a:bodyPr/>
          <a:lstStyle/>
          <a:p>
            <a:fld id="{EC109AA1-113C-9F40-9E98-63D20E56E086}" type="slidenum">
              <a:rPr lang="en-US" smtClean="0"/>
              <a:t>7</a:t>
            </a:fld>
            <a:endParaRPr lang="en-US"/>
          </a:p>
        </p:txBody>
      </p:sp>
    </p:spTree>
    <p:extLst>
      <p:ext uri="{BB962C8B-B14F-4D97-AF65-F5344CB8AC3E}">
        <p14:creationId xmlns:p14="http://schemas.microsoft.com/office/powerpoint/2010/main" val="148816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n-lt"/>
              </a:rPr>
              <a:t>BS optimization may energize multiple switches to restore more load. If the inrush current estimation module determines the resulting inrush current may trip the recloser, it will first activate voltage reduction function. If this function do not help to reduce the inrush current significantly, it will activate switch blocking function.  With this function, it will block, the energization of switch and allow only recloser to energize. This will significantly reduce inrush current.</a:t>
            </a:r>
          </a:p>
          <a:p>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10</a:t>
            </a:fld>
            <a:endParaRPr lang="en-US"/>
          </a:p>
        </p:txBody>
      </p:sp>
    </p:spTree>
    <p:extLst>
      <p:ext uri="{BB962C8B-B14F-4D97-AF65-F5344CB8AC3E}">
        <p14:creationId xmlns:p14="http://schemas.microsoft.com/office/powerpoint/2010/main" val="254360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11</a:t>
            </a:fld>
            <a:endParaRPr lang="en-US"/>
          </a:p>
        </p:txBody>
      </p:sp>
    </p:spTree>
    <p:extLst>
      <p:ext uri="{BB962C8B-B14F-4D97-AF65-F5344CB8AC3E}">
        <p14:creationId xmlns:p14="http://schemas.microsoft.com/office/powerpoint/2010/main" val="167488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8:45: BS is initiated by two self-starting GFMI-based BESS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9:00: Bus block B</a:t>
            </a:r>
            <a:r>
              <a:rPr lang="en-US" sz="1100" dirty="0"/>
              <a:t>1</a:t>
            </a:r>
            <a:r>
              <a:rPr lang="en-US" dirty="0"/>
              <a:t> and B</a:t>
            </a:r>
            <a:r>
              <a:rPr lang="en-US" sz="1100" dirty="0"/>
              <a:t>8</a:t>
            </a:r>
            <a:r>
              <a:rPr lang="en-US" dirty="0"/>
              <a:t> are energized;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MG continue to expand restoring loads from 9:15 and 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10:00: two MG synchronize to form on single MG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11:15: Entire distribution system synchronize with TG. </a:t>
            </a:r>
            <a:br>
              <a:rPr lang="en-US" dirty="0"/>
            </a:br>
            <a:r>
              <a:rPr lang="en-US" dirty="0"/>
              <a:t>Note that, the recloser and fuses in red shows that the BS optimization decision were iteratively corrected with remedial functions to prevent their tripping due to excessive peak inrush current. </a:t>
            </a:r>
          </a:p>
        </p:txBody>
      </p:sp>
      <p:sp>
        <p:nvSpPr>
          <p:cNvPr id="4" name="Slide Number Placeholder 3"/>
          <p:cNvSpPr>
            <a:spLocks noGrp="1"/>
          </p:cNvSpPr>
          <p:nvPr>
            <p:ph type="sldNum" sz="quarter" idx="5"/>
          </p:nvPr>
        </p:nvSpPr>
        <p:spPr/>
        <p:txBody>
          <a:bodyPr/>
          <a:lstStyle/>
          <a:p>
            <a:fld id="{EC109AA1-113C-9F40-9E98-63D20E56E086}" type="slidenum">
              <a:rPr lang="en-US" smtClean="0"/>
              <a:t>12</a:t>
            </a:fld>
            <a:endParaRPr lang="en-US"/>
          </a:p>
        </p:txBody>
      </p:sp>
    </p:spTree>
    <p:extLst>
      <p:ext uri="{BB962C8B-B14F-4D97-AF65-F5344CB8AC3E}">
        <p14:creationId xmlns:p14="http://schemas.microsoft.com/office/powerpoint/2010/main" val="319289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Fuse melted status is in red color</a:t>
            </a:r>
          </a:p>
          <a:p>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13</a:t>
            </a:fld>
            <a:endParaRPr lang="en-US"/>
          </a:p>
        </p:txBody>
      </p:sp>
    </p:spTree>
    <p:extLst>
      <p:ext uri="{BB962C8B-B14F-4D97-AF65-F5344CB8AC3E}">
        <p14:creationId xmlns:p14="http://schemas.microsoft.com/office/powerpoint/2010/main" val="21066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09AA1-113C-9F40-9E98-63D20E56E086}" type="slidenum">
              <a:rPr lang="en-US" smtClean="0"/>
              <a:t>15</a:t>
            </a:fld>
            <a:endParaRPr lang="en-US"/>
          </a:p>
        </p:txBody>
      </p:sp>
    </p:spTree>
    <p:extLst>
      <p:ext uri="{BB962C8B-B14F-4D97-AF65-F5344CB8AC3E}">
        <p14:creationId xmlns:p14="http://schemas.microsoft.com/office/powerpoint/2010/main" val="1219758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3E7A28-EBA2-2F49-A53B-F21DE5820336}"/>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45" name="Text Placeholder 44">
            <a:extLst>
              <a:ext uri="{FF2B5EF4-FFF2-40B4-BE49-F238E27FC236}">
                <a16:creationId xmlns:a16="http://schemas.microsoft.com/office/drawing/2014/main" id="{68987586-439B-D646-B8CF-77BC252525ED}"/>
              </a:ext>
            </a:extLst>
          </p:cNvPr>
          <p:cNvSpPr>
            <a:spLocks noGrp="1"/>
          </p:cNvSpPr>
          <p:nvPr>
            <p:ph type="body" sz="quarter" idx="13" hasCustomPrompt="1"/>
          </p:nvPr>
        </p:nvSpPr>
        <p:spPr>
          <a:xfrm>
            <a:off x="2299999" y="3949700"/>
            <a:ext cx="9410989" cy="841375"/>
          </a:xfrm>
        </p:spPr>
        <p:txBody>
          <a:bodyPr>
            <a:normAutofit/>
          </a:bodyPr>
          <a:lstStyle>
            <a:lvl1pPr>
              <a:defRPr sz="3700" baseline="0">
                <a:solidFill>
                  <a:schemeClr val="bg1"/>
                </a:solidFill>
              </a:defRPr>
            </a:lvl1pPr>
          </a:lstStyle>
          <a:p>
            <a:pPr lvl="0"/>
            <a:r>
              <a:rPr lang="en-US" dirty="0"/>
              <a:t>Description</a:t>
            </a:r>
          </a:p>
        </p:txBody>
      </p:sp>
      <p:sp>
        <p:nvSpPr>
          <p:cNvPr id="46" name="Text Placeholder 44">
            <a:extLst>
              <a:ext uri="{FF2B5EF4-FFF2-40B4-BE49-F238E27FC236}">
                <a16:creationId xmlns:a16="http://schemas.microsoft.com/office/drawing/2014/main" id="{2FFD41F1-D00C-554B-903A-2CB6FEFC95C1}"/>
              </a:ext>
            </a:extLst>
          </p:cNvPr>
          <p:cNvSpPr>
            <a:spLocks noGrp="1"/>
          </p:cNvSpPr>
          <p:nvPr>
            <p:ph type="body" sz="quarter" idx="14" hasCustomPrompt="1"/>
          </p:nvPr>
        </p:nvSpPr>
        <p:spPr>
          <a:xfrm>
            <a:off x="2299999" y="5761529"/>
            <a:ext cx="9410989" cy="583217"/>
          </a:xfrm>
        </p:spPr>
        <p:txBody>
          <a:bodyPr>
            <a:normAutofit/>
          </a:bodyPr>
          <a:lstStyle>
            <a:lvl1pPr>
              <a:defRPr sz="2800" baseline="0">
                <a:solidFill>
                  <a:schemeClr val="bg1"/>
                </a:solidFill>
              </a:defRPr>
            </a:lvl1pPr>
          </a:lstStyle>
          <a:p>
            <a:pPr lvl="0"/>
            <a:r>
              <a:rPr lang="en-US" dirty="0"/>
              <a:t>Additional Content</a:t>
            </a:r>
          </a:p>
        </p:txBody>
      </p:sp>
      <p:sp>
        <p:nvSpPr>
          <p:cNvPr id="47" name="Text Placeholder 12">
            <a:extLst>
              <a:ext uri="{FF2B5EF4-FFF2-40B4-BE49-F238E27FC236}">
                <a16:creationId xmlns:a16="http://schemas.microsoft.com/office/drawing/2014/main" id="{B4D9FA1B-431F-F045-9126-9501085BC707}"/>
              </a:ext>
            </a:extLst>
          </p:cNvPr>
          <p:cNvSpPr>
            <a:spLocks noGrp="1"/>
          </p:cNvSpPr>
          <p:nvPr>
            <p:ph type="body" sz="quarter" idx="15" hasCustomPrompt="1"/>
          </p:nvPr>
        </p:nvSpPr>
        <p:spPr>
          <a:xfrm>
            <a:off x="2299999" y="2826497"/>
            <a:ext cx="9410989" cy="760332"/>
          </a:xfrm>
        </p:spPr>
        <p:txBody>
          <a:bodyPr>
            <a:noAutofit/>
          </a:bodyPr>
          <a:lstStyle>
            <a:lvl1pPr algn="r">
              <a:lnSpc>
                <a:spcPct val="80000"/>
              </a:lnSpc>
              <a:defRPr sz="6000" b="1" i="0" baseline="0">
                <a:latin typeface="Calibri" panose="020F0502020204030204" pitchFamily="34" charset="0"/>
              </a:defRPr>
            </a:lvl1pPr>
          </a:lstStyle>
          <a:p>
            <a:pPr lvl="0"/>
            <a:r>
              <a:rPr lang="en-US" dirty="0"/>
              <a:t>Presentation Title</a:t>
            </a:r>
          </a:p>
        </p:txBody>
      </p:sp>
    </p:spTree>
    <p:extLst>
      <p:ext uri="{BB962C8B-B14F-4D97-AF65-F5344CB8AC3E}">
        <p14:creationId xmlns:p14="http://schemas.microsoft.com/office/powerpoint/2010/main" val="282980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Left">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09732B70-332F-0544-BCE8-E1AAC38E7AD3}"/>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3" name="Text Placeholder 12">
            <a:extLst>
              <a:ext uri="{FF2B5EF4-FFF2-40B4-BE49-F238E27FC236}">
                <a16:creationId xmlns:a16="http://schemas.microsoft.com/office/drawing/2014/main" id="{5F03BD5B-68C3-FE4C-A0CE-1F01652CA500}"/>
              </a:ext>
            </a:extLst>
          </p:cNvPr>
          <p:cNvSpPr>
            <a:spLocks noGrp="1"/>
          </p:cNvSpPr>
          <p:nvPr>
            <p:ph type="body" sz="quarter" idx="10" hasCustomPrompt="1"/>
          </p:nvPr>
        </p:nvSpPr>
        <p:spPr>
          <a:xfrm>
            <a:off x="606247" y="1898248"/>
            <a:ext cx="6099356" cy="1863524"/>
          </a:xfrm>
        </p:spPr>
        <p:txBody>
          <a:bodyPr>
            <a:noAutofit/>
          </a:bodyPr>
          <a:lstStyle>
            <a:lvl1pPr algn="l">
              <a:lnSpc>
                <a:spcPct val="80000"/>
              </a:lnSpc>
              <a:defRPr sz="8000" b="1" i="0" baseline="0">
                <a:latin typeface="Calibri" panose="020F0502020204030204" pitchFamily="34" charset="0"/>
              </a:defRPr>
            </a:lvl1pPr>
          </a:lstStyle>
          <a:p>
            <a:pPr lvl="0"/>
            <a:r>
              <a:rPr lang="en-US" dirty="0"/>
              <a:t>DIVIDER SLIDE TITLE</a:t>
            </a:r>
          </a:p>
        </p:txBody>
      </p:sp>
      <p:sp>
        <p:nvSpPr>
          <p:cNvPr id="15" name="Text Placeholder 14">
            <a:extLst>
              <a:ext uri="{FF2B5EF4-FFF2-40B4-BE49-F238E27FC236}">
                <a16:creationId xmlns:a16="http://schemas.microsoft.com/office/drawing/2014/main" id="{E59C3BAF-BD1D-3143-BB41-122A75718803}"/>
              </a:ext>
            </a:extLst>
          </p:cNvPr>
          <p:cNvSpPr>
            <a:spLocks noGrp="1"/>
          </p:cNvSpPr>
          <p:nvPr>
            <p:ph type="body" sz="quarter" idx="11" hasCustomPrompt="1"/>
          </p:nvPr>
        </p:nvSpPr>
        <p:spPr>
          <a:xfrm>
            <a:off x="606425" y="3969835"/>
            <a:ext cx="6099175" cy="960438"/>
          </a:xfrm>
        </p:spPr>
        <p:txBody>
          <a:bodyPr/>
          <a:lstStyle>
            <a:lvl1pPr algn="l">
              <a:defRPr sz="4000" b="1" i="0" baseline="0">
                <a:solidFill>
                  <a:schemeClr val="bg1"/>
                </a:solidFill>
                <a:latin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13555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Centered">
    <p:spTree>
      <p:nvGrpSpPr>
        <p:cNvPr id="1" name=""/>
        <p:cNvGrpSpPr/>
        <p:nvPr/>
      </p:nvGrpSpPr>
      <p:grpSpPr>
        <a:xfrm>
          <a:off x="0" y="0"/>
          <a:ext cx="0" cy="0"/>
          <a:chOff x="0" y="0"/>
          <a:chExt cx="0" cy="0"/>
        </a:xfrm>
      </p:grpSpPr>
      <p:pic>
        <p:nvPicPr>
          <p:cNvPr id="3" name="Picture 2" descr="A picture containing text, whiteboard&#10;&#10;Description automatically generated">
            <a:extLst>
              <a:ext uri="{FF2B5EF4-FFF2-40B4-BE49-F238E27FC236}">
                <a16:creationId xmlns:a16="http://schemas.microsoft.com/office/drawing/2014/main" id="{EDE819F8-50DF-3048-914D-4E729909DB90}"/>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3" name="Text Placeholder 12">
            <a:extLst>
              <a:ext uri="{FF2B5EF4-FFF2-40B4-BE49-F238E27FC236}">
                <a16:creationId xmlns:a16="http://schemas.microsoft.com/office/drawing/2014/main" id="{5F03BD5B-68C3-FE4C-A0CE-1F01652CA500}"/>
              </a:ext>
            </a:extLst>
          </p:cNvPr>
          <p:cNvSpPr>
            <a:spLocks noGrp="1"/>
          </p:cNvSpPr>
          <p:nvPr>
            <p:ph type="body" sz="quarter" idx="10" hasCustomPrompt="1"/>
          </p:nvPr>
        </p:nvSpPr>
        <p:spPr>
          <a:xfrm>
            <a:off x="3141103" y="1796969"/>
            <a:ext cx="6099356" cy="1863524"/>
          </a:xfrm>
        </p:spPr>
        <p:txBody>
          <a:bodyPr>
            <a:noAutofit/>
          </a:bodyPr>
          <a:lstStyle>
            <a:lvl1pPr algn="ctr">
              <a:lnSpc>
                <a:spcPct val="80000"/>
              </a:lnSpc>
              <a:defRPr sz="8000" b="1" i="0" baseline="0">
                <a:latin typeface="Calibri" panose="020F0502020204030204" pitchFamily="34" charset="0"/>
              </a:defRPr>
            </a:lvl1pPr>
          </a:lstStyle>
          <a:p>
            <a:pPr lvl="0"/>
            <a:r>
              <a:rPr lang="en-US" dirty="0"/>
              <a:t>DIVIDER SLIDE TITLE</a:t>
            </a:r>
          </a:p>
        </p:txBody>
      </p:sp>
      <p:sp>
        <p:nvSpPr>
          <p:cNvPr id="15" name="Text Placeholder 14">
            <a:extLst>
              <a:ext uri="{FF2B5EF4-FFF2-40B4-BE49-F238E27FC236}">
                <a16:creationId xmlns:a16="http://schemas.microsoft.com/office/drawing/2014/main" id="{E59C3BAF-BD1D-3143-BB41-122A75718803}"/>
              </a:ext>
            </a:extLst>
          </p:cNvPr>
          <p:cNvSpPr>
            <a:spLocks noGrp="1"/>
          </p:cNvSpPr>
          <p:nvPr>
            <p:ph type="body" sz="quarter" idx="11" hasCustomPrompt="1"/>
          </p:nvPr>
        </p:nvSpPr>
        <p:spPr>
          <a:xfrm>
            <a:off x="3141281" y="4653413"/>
            <a:ext cx="6099175" cy="960438"/>
          </a:xfrm>
        </p:spPr>
        <p:txBody>
          <a:bodyPr/>
          <a:lstStyle>
            <a:lvl1pPr algn="ctr">
              <a:defRPr sz="4000" b="1" i="0" baseline="0">
                <a:solidFill>
                  <a:schemeClr val="tx1"/>
                </a:solidFill>
                <a:latin typeface="Calibri" panose="020F0502020204030204" pitchFamily="34" charset="0"/>
              </a:defRPr>
            </a:lvl1pPr>
          </a:lstStyle>
          <a:p>
            <a:pPr lvl="0"/>
            <a:r>
              <a:rPr lang="en-US" dirty="0"/>
              <a:t>Subhead</a:t>
            </a:r>
          </a:p>
        </p:txBody>
      </p:sp>
      <p:cxnSp>
        <p:nvCxnSpPr>
          <p:cNvPr id="12" name="Straight Connector 11">
            <a:extLst>
              <a:ext uri="{FF2B5EF4-FFF2-40B4-BE49-F238E27FC236}">
                <a16:creationId xmlns:a16="http://schemas.microsoft.com/office/drawing/2014/main" id="{3274014D-421D-4042-8820-A9F5D543F3B9}"/>
              </a:ext>
            </a:extLst>
          </p:cNvPr>
          <p:cNvCxnSpPr/>
          <p:nvPr userDrawn="1"/>
        </p:nvCxnSpPr>
        <p:spPr>
          <a:xfrm>
            <a:off x="3132234" y="4170179"/>
            <a:ext cx="604992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78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vider Bottom Left_Flattened Backgroun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8EA882E-3E7B-AB40-9D94-975D147C27AF}"/>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3" name="Text Placeholder 12">
            <a:extLst>
              <a:ext uri="{FF2B5EF4-FFF2-40B4-BE49-F238E27FC236}">
                <a16:creationId xmlns:a16="http://schemas.microsoft.com/office/drawing/2014/main" id="{5F03BD5B-68C3-FE4C-A0CE-1F01652CA500}"/>
              </a:ext>
            </a:extLst>
          </p:cNvPr>
          <p:cNvSpPr>
            <a:spLocks noGrp="1"/>
          </p:cNvSpPr>
          <p:nvPr>
            <p:ph type="body" sz="quarter" idx="10" hasCustomPrompt="1"/>
          </p:nvPr>
        </p:nvSpPr>
        <p:spPr>
          <a:xfrm>
            <a:off x="769278" y="2859468"/>
            <a:ext cx="6099356" cy="1863524"/>
          </a:xfrm>
        </p:spPr>
        <p:txBody>
          <a:bodyPr>
            <a:noAutofit/>
          </a:bodyPr>
          <a:lstStyle>
            <a:lvl1pPr algn="l">
              <a:lnSpc>
                <a:spcPct val="80000"/>
              </a:lnSpc>
              <a:defRPr sz="8000" b="1" i="0" baseline="0">
                <a:latin typeface="Calibri" panose="020F0502020204030204" pitchFamily="34" charset="0"/>
              </a:defRPr>
            </a:lvl1pPr>
          </a:lstStyle>
          <a:p>
            <a:pPr lvl="0"/>
            <a:r>
              <a:rPr lang="en-US" dirty="0"/>
              <a:t>DIVIDER SLIDE TITLE</a:t>
            </a:r>
          </a:p>
        </p:txBody>
      </p:sp>
      <p:sp>
        <p:nvSpPr>
          <p:cNvPr id="15" name="Text Placeholder 14">
            <a:extLst>
              <a:ext uri="{FF2B5EF4-FFF2-40B4-BE49-F238E27FC236}">
                <a16:creationId xmlns:a16="http://schemas.microsoft.com/office/drawing/2014/main" id="{E59C3BAF-BD1D-3143-BB41-122A75718803}"/>
              </a:ext>
            </a:extLst>
          </p:cNvPr>
          <p:cNvSpPr>
            <a:spLocks noGrp="1"/>
          </p:cNvSpPr>
          <p:nvPr>
            <p:ph type="body" sz="quarter" idx="11" hasCustomPrompt="1"/>
          </p:nvPr>
        </p:nvSpPr>
        <p:spPr>
          <a:xfrm>
            <a:off x="769278" y="5536148"/>
            <a:ext cx="6099175" cy="960438"/>
          </a:xfrm>
        </p:spPr>
        <p:txBody>
          <a:bodyPr/>
          <a:lstStyle>
            <a:lvl1pPr algn="l">
              <a:defRPr sz="4000" b="1" i="0" baseline="0">
                <a:solidFill>
                  <a:srgbClr val="00843D"/>
                </a:solidFill>
                <a:latin typeface="Calibri" panose="020F0502020204030204" pitchFamily="34" charset="0"/>
              </a:defRPr>
            </a:lvl1pPr>
          </a:lstStyle>
          <a:p>
            <a:pPr lvl="0"/>
            <a:r>
              <a:rPr lang="en-US" dirty="0"/>
              <a:t>Subhead</a:t>
            </a:r>
          </a:p>
        </p:txBody>
      </p:sp>
      <p:cxnSp>
        <p:nvCxnSpPr>
          <p:cNvPr id="8" name="Straight Connector 7">
            <a:extLst>
              <a:ext uri="{FF2B5EF4-FFF2-40B4-BE49-F238E27FC236}">
                <a16:creationId xmlns:a16="http://schemas.microsoft.com/office/drawing/2014/main" id="{2EEB9923-9B85-5F49-998B-F9F396E39C6D}"/>
              </a:ext>
            </a:extLst>
          </p:cNvPr>
          <p:cNvCxnSpPr/>
          <p:nvPr userDrawn="1"/>
        </p:nvCxnSpPr>
        <p:spPr>
          <a:xfrm>
            <a:off x="818707" y="5174733"/>
            <a:ext cx="6049927" cy="0"/>
          </a:xfrm>
          <a:prstGeom prst="line">
            <a:avLst/>
          </a:prstGeom>
          <a:ln w="57150">
            <a:solidFill>
              <a:srgbClr val="78BE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620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Right">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7ECB2591-C49C-CC46-9996-2C015ECF103F}"/>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14" name="Text Placeholder 12">
            <a:extLst>
              <a:ext uri="{FF2B5EF4-FFF2-40B4-BE49-F238E27FC236}">
                <a16:creationId xmlns:a16="http://schemas.microsoft.com/office/drawing/2014/main" id="{74A6D3D3-72F6-6945-BCF2-6F546B0A391A}"/>
              </a:ext>
            </a:extLst>
          </p:cNvPr>
          <p:cNvSpPr>
            <a:spLocks noGrp="1"/>
          </p:cNvSpPr>
          <p:nvPr>
            <p:ph type="body" sz="quarter" idx="12" hasCustomPrompt="1"/>
          </p:nvPr>
        </p:nvSpPr>
        <p:spPr>
          <a:xfrm>
            <a:off x="4994043" y="2685356"/>
            <a:ext cx="6099356" cy="1863524"/>
          </a:xfrm>
        </p:spPr>
        <p:txBody>
          <a:bodyPr>
            <a:noAutofit/>
          </a:bodyPr>
          <a:lstStyle>
            <a:lvl1pPr algn="r">
              <a:lnSpc>
                <a:spcPct val="80000"/>
              </a:lnSpc>
              <a:defRPr sz="8000" b="1" i="0" baseline="0">
                <a:latin typeface="Calibri" panose="020F0502020204030204" pitchFamily="34" charset="0"/>
              </a:defRPr>
            </a:lvl1pPr>
          </a:lstStyle>
          <a:p>
            <a:pPr lvl="0"/>
            <a:r>
              <a:rPr lang="en-US" dirty="0"/>
              <a:t>DIVIDER SLIDE TITLE</a:t>
            </a:r>
          </a:p>
        </p:txBody>
      </p:sp>
      <p:sp>
        <p:nvSpPr>
          <p:cNvPr id="16" name="Text Placeholder 14">
            <a:extLst>
              <a:ext uri="{FF2B5EF4-FFF2-40B4-BE49-F238E27FC236}">
                <a16:creationId xmlns:a16="http://schemas.microsoft.com/office/drawing/2014/main" id="{8F951190-30B5-EC4F-86E2-6697F9F98CF7}"/>
              </a:ext>
            </a:extLst>
          </p:cNvPr>
          <p:cNvSpPr>
            <a:spLocks noGrp="1"/>
          </p:cNvSpPr>
          <p:nvPr>
            <p:ph type="body" sz="quarter" idx="13" hasCustomPrompt="1"/>
          </p:nvPr>
        </p:nvSpPr>
        <p:spPr>
          <a:xfrm>
            <a:off x="4984573" y="4694844"/>
            <a:ext cx="6099175" cy="960438"/>
          </a:xfrm>
        </p:spPr>
        <p:txBody>
          <a:bodyPr/>
          <a:lstStyle>
            <a:lvl1pPr algn="r">
              <a:defRPr sz="4000" b="1" i="0" baseline="0">
                <a:solidFill>
                  <a:schemeClr val="tx1"/>
                </a:solidFill>
                <a:latin typeface="Calibri" panose="020F0502020204030204" pitchFamily="34" charset="0"/>
              </a:defRPr>
            </a:lvl1pPr>
          </a:lstStyle>
          <a:p>
            <a:pPr lvl="0"/>
            <a:r>
              <a:rPr lang="en-US" dirty="0"/>
              <a:t>Subhead</a:t>
            </a:r>
          </a:p>
        </p:txBody>
      </p:sp>
    </p:spTree>
    <p:extLst>
      <p:ext uri="{BB962C8B-B14F-4D97-AF65-F5344CB8AC3E}">
        <p14:creationId xmlns:p14="http://schemas.microsoft.com/office/powerpoint/2010/main" val="67328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pic>
        <p:nvPicPr>
          <p:cNvPr id="13" name="Picture 12" descr="Shape&#10;&#10;Description automatically generated with low confidence">
            <a:extLst>
              <a:ext uri="{FF2B5EF4-FFF2-40B4-BE49-F238E27FC236}">
                <a16:creationId xmlns:a16="http://schemas.microsoft.com/office/drawing/2014/main" id="{76C854A0-985B-FB4B-AE4B-D28DD3D054C9}"/>
              </a:ext>
            </a:extLst>
          </p:cNvPr>
          <p:cNvPicPr>
            <a:picLocks noChangeAspect="1"/>
          </p:cNvPicPr>
          <p:nvPr userDrawn="1"/>
        </p:nvPicPr>
        <p:blipFill>
          <a:blip r:embed="rId2"/>
          <a:stretch>
            <a:fillRect/>
          </a:stretch>
        </p:blipFill>
        <p:spPr>
          <a:xfrm>
            <a:off x="6350" y="190500"/>
            <a:ext cx="12179300" cy="6667500"/>
          </a:xfrm>
          <a:prstGeom prst="rect">
            <a:avLst/>
          </a:prstGeom>
        </p:spPr>
      </p:pic>
      <p:sp>
        <p:nvSpPr>
          <p:cNvPr id="16" name="TextBox 15">
            <a:extLst>
              <a:ext uri="{FF2B5EF4-FFF2-40B4-BE49-F238E27FC236}">
                <a16:creationId xmlns:a16="http://schemas.microsoft.com/office/drawing/2014/main" id="{B67C8A01-5F5F-B149-AE08-54CAB7A23BEE}"/>
              </a:ext>
            </a:extLst>
          </p:cNvPr>
          <p:cNvSpPr txBox="1"/>
          <p:nvPr userDrawn="1"/>
        </p:nvSpPr>
        <p:spPr>
          <a:xfrm>
            <a:off x="-949124" y="145841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7" name="TextBox 16">
            <a:extLst>
              <a:ext uri="{FF2B5EF4-FFF2-40B4-BE49-F238E27FC236}">
                <a16:creationId xmlns:a16="http://schemas.microsoft.com/office/drawing/2014/main" id="{9DE4A180-36C6-214C-AFE1-F88469C12CBA}"/>
              </a:ext>
            </a:extLst>
          </p:cNvPr>
          <p:cNvSpPr txBox="1"/>
          <p:nvPr userDrawn="1"/>
        </p:nvSpPr>
        <p:spPr>
          <a:xfrm>
            <a:off x="-1215342" y="163203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9" name="Text Placeholder 18">
            <a:extLst>
              <a:ext uri="{FF2B5EF4-FFF2-40B4-BE49-F238E27FC236}">
                <a16:creationId xmlns:a16="http://schemas.microsoft.com/office/drawing/2014/main" id="{043EAD14-4644-F340-8380-F40C21199F0A}"/>
              </a:ext>
            </a:extLst>
          </p:cNvPr>
          <p:cNvSpPr>
            <a:spLocks noGrp="1"/>
          </p:cNvSpPr>
          <p:nvPr>
            <p:ph type="body" sz="quarter" idx="10" hasCustomPrompt="1"/>
          </p:nvPr>
        </p:nvSpPr>
        <p:spPr>
          <a:xfrm>
            <a:off x="838200" y="466725"/>
            <a:ext cx="7542213" cy="666750"/>
          </a:xfrm>
        </p:spPr>
        <p:txBody>
          <a:bodyPr>
            <a:noAutofit/>
          </a:bodyPr>
          <a:lstStyle>
            <a:lvl1pPr algn="l">
              <a:defRPr sz="4000" b="1" i="0" baseline="0">
                <a:solidFill>
                  <a:srgbClr val="00843D"/>
                </a:solidFill>
                <a:latin typeface="Calibri" panose="020F0502020204030204" pitchFamily="34" charset="0"/>
              </a:defRPr>
            </a:lvl1pPr>
          </a:lstStyle>
          <a:p>
            <a:pPr lvl="0"/>
            <a:r>
              <a:rPr lang="en-US" dirty="0"/>
              <a:t>Slide Title</a:t>
            </a:r>
          </a:p>
        </p:txBody>
      </p:sp>
      <p:sp>
        <p:nvSpPr>
          <p:cNvPr id="20" name="Text Placeholder 18">
            <a:extLst>
              <a:ext uri="{FF2B5EF4-FFF2-40B4-BE49-F238E27FC236}">
                <a16:creationId xmlns:a16="http://schemas.microsoft.com/office/drawing/2014/main" id="{7AAC3C3D-E080-A045-B266-E3C073342BCE}"/>
              </a:ext>
            </a:extLst>
          </p:cNvPr>
          <p:cNvSpPr>
            <a:spLocks noGrp="1"/>
          </p:cNvSpPr>
          <p:nvPr>
            <p:ph type="body" sz="quarter" idx="11" hasCustomPrompt="1"/>
          </p:nvPr>
        </p:nvSpPr>
        <p:spPr>
          <a:xfrm>
            <a:off x="838200" y="1207505"/>
            <a:ext cx="10515600" cy="666750"/>
          </a:xfrm>
        </p:spPr>
        <p:txBody>
          <a:bodyPr>
            <a:noAutofit/>
          </a:bodyPr>
          <a:lstStyle>
            <a:lvl1pPr algn="l">
              <a:defRPr sz="3600" b="1" i="0" baseline="0">
                <a:solidFill>
                  <a:schemeClr val="tx1"/>
                </a:solidFill>
                <a:latin typeface="Calibri" panose="020F0502020204030204" pitchFamily="34" charset="0"/>
              </a:defRPr>
            </a:lvl1pPr>
          </a:lstStyle>
          <a:p>
            <a:pPr lvl="0"/>
            <a:r>
              <a:rPr lang="en-US" dirty="0"/>
              <a:t>Headline</a:t>
            </a:r>
          </a:p>
        </p:txBody>
      </p:sp>
      <p:sp>
        <p:nvSpPr>
          <p:cNvPr id="22" name="Text Placeholder 21">
            <a:extLst>
              <a:ext uri="{FF2B5EF4-FFF2-40B4-BE49-F238E27FC236}">
                <a16:creationId xmlns:a16="http://schemas.microsoft.com/office/drawing/2014/main" id="{7FC61832-0E5F-FD40-8B98-9692C42A5770}"/>
              </a:ext>
            </a:extLst>
          </p:cNvPr>
          <p:cNvSpPr>
            <a:spLocks noGrp="1"/>
          </p:cNvSpPr>
          <p:nvPr>
            <p:ph type="body" sz="quarter" idx="12" hasCustomPrompt="1"/>
          </p:nvPr>
        </p:nvSpPr>
        <p:spPr>
          <a:xfrm>
            <a:off x="838199" y="2664566"/>
            <a:ext cx="10515599" cy="3512395"/>
          </a:xfrm>
        </p:spPr>
        <p:txBody>
          <a:bodyPr/>
          <a:lstStyle>
            <a:lvl1pPr marL="514350" indent="-514350" algn="l">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a:t>Insert body copy</a:t>
            </a:r>
          </a:p>
          <a:p>
            <a:pPr lvl="0"/>
            <a:r>
              <a:rPr lang="en-US" dirty="0"/>
              <a:t>Insert body copy</a:t>
            </a:r>
          </a:p>
          <a:p>
            <a:pPr lvl="0"/>
            <a:r>
              <a:rPr lang="en-US" dirty="0"/>
              <a:t>Insert body copy</a:t>
            </a:r>
          </a:p>
        </p:txBody>
      </p:sp>
      <p:sp>
        <p:nvSpPr>
          <p:cNvPr id="2" name="TextBox 1">
            <a:extLst>
              <a:ext uri="{FF2B5EF4-FFF2-40B4-BE49-F238E27FC236}">
                <a16:creationId xmlns:a16="http://schemas.microsoft.com/office/drawing/2014/main" id="{BC26D038-CBEF-E634-773F-1BC7BFEB31A7}"/>
              </a:ext>
            </a:extLst>
          </p:cNvPr>
          <p:cNvSpPr txBox="1"/>
          <p:nvPr userDrawn="1"/>
        </p:nvSpPr>
        <p:spPr>
          <a:xfrm>
            <a:off x="11676185" y="6676292"/>
            <a:ext cx="509465" cy="219808"/>
          </a:xfrm>
          <a:prstGeom prst="rect">
            <a:avLst/>
          </a:prstGeom>
        </p:spPr>
        <p:txBody>
          <a:bodyPr vert="horz" wrap="square" lIns="91440" tIns="45720" rIns="91440" bIns="45720" rtlCol="0" anchor="b">
            <a:noAutofit/>
          </a:bodyPr>
          <a:lstStyle/>
          <a:p>
            <a:pPr algn="r"/>
            <a:fld id="{AD00877E-C98C-4AC1-A957-F417BB2F677E}" type="slidenum">
              <a:rPr lang="en-US" sz="1600" b="1" smtClean="0">
                <a:latin typeface="+mn-lt"/>
              </a:rPr>
              <a:t>‹#›</a:t>
            </a:fld>
            <a:endParaRPr lang="en-US" sz="1600" b="1" dirty="0">
              <a:latin typeface="+mn-lt"/>
            </a:endParaRPr>
          </a:p>
        </p:txBody>
      </p:sp>
    </p:spTree>
    <p:extLst>
      <p:ext uri="{BB962C8B-B14F-4D97-AF65-F5344CB8AC3E}">
        <p14:creationId xmlns:p14="http://schemas.microsoft.com/office/powerpoint/2010/main" val="105818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13" name="Picture 12" descr="Shape&#10;&#10;Description automatically generated with low confidence">
            <a:extLst>
              <a:ext uri="{FF2B5EF4-FFF2-40B4-BE49-F238E27FC236}">
                <a16:creationId xmlns:a16="http://schemas.microsoft.com/office/drawing/2014/main" id="{4F6D4F6A-D3FC-2149-83D5-614B95663E4C}"/>
              </a:ext>
            </a:extLst>
          </p:cNvPr>
          <p:cNvPicPr>
            <a:picLocks noChangeAspect="1"/>
          </p:cNvPicPr>
          <p:nvPr userDrawn="1"/>
        </p:nvPicPr>
        <p:blipFill>
          <a:blip r:embed="rId2"/>
          <a:stretch>
            <a:fillRect/>
          </a:stretch>
        </p:blipFill>
        <p:spPr>
          <a:xfrm>
            <a:off x="6350" y="190500"/>
            <a:ext cx="12179300" cy="6667500"/>
          </a:xfrm>
          <a:prstGeom prst="rect">
            <a:avLst/>
          </a:prstGeom>
        </p:spPr>
      </p:pic>
      <p:sp>
        <p:nvSpPr>
          <p:cNvPr id="16" name="TextBox 15">
            <a:extLst>
              <a:ext uri="{FF2B5EF4-FFF2-40B4-BE49-F238E27FC236}">
                <a16:creationId xmlns:a16="http://schemas.microsoft.com/office/drawing/2014/main" id="{B67C8A01-5F5F-B149-AE08-54CAB7A23BEE}"/>
              </a:ext>
            </a:extLst>
          </p:cNvPr>
          <p:cNvSpPr txBox="1"/>
          <p:nvPr userDrawn="1"/>
        </p:nvSpPr>
        <p:spPr>
          <a:xfrm>
            <a:off x="-949124" y="145841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7" name="TextBox 16">
            <a:extLst>
              <a:ext uri="{FF2B5EF4-FFF2-40B4-BE49-F238E27FC236}">
                <a16:creationId xmlns:a16="http://schemas.microsoft.com/office/drawing/2014/main" id="{9DE4A180-36C6-214C-AFE1-F88469C12CBA}"/>
              </a:ext>
            </a:extLst>
          </p:cNvPr>
          <p:cNvSpPr txBox="1"/>
          <p:nvPr userDrawn="1"/>
        </p:nvSpPr>
        <p:spPr>
          <a:xfrm>
            <a:off x="-1215342" y="1632030"/>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
        <p:nvSpPr>
          <p:cNvPr id="19" name="Text Placeholder 18">
            <a:extLst>
              <a:ext uri="{FF2B5EF4-FFF2-40B4-BE49-F238E27FC236}">
                <a16:creationId xmlns:a16="http://schemas.microsoft.com/office/drawing/2014/main" id="{043EAD14-4644-F340-8380-F40C21199F0A}"/>
              </a:ext>
            </a:extLst>
          </p:cNvPr>
          <p:cNvSpPr>
            <a:spLocks noGrp="1"/>
          </p:cNvSpPr>
          <p:nvPr>
            <p:ph type="body" sz="quarter" idx="10" hasCustomPrompt="1"/>
          </p:nvPr>
        </p:nvSpPr>
        <p:spPr>
          <a:xfrm>
            <a:off x="838200" y="466725"/>
            <a:ext cx="7542213" cy="666750"/>
          </a:xfrm>
        </p:spPr>
        <p:txBody>
          <a:bodyPr>
            <a:noAutofit/>
          </a:bodyPr>
          <a:lstStyle>
            <a:lvl1pPr algn="l">
              <a:defRPr sz="4000" b="1" i="0" baseline="0">
                <a:solidFill>
                  <a:srgbClr val="00843D"/>
                </a:solidFill>
                <a:latin typeface="Calibri" panose="020F0502020204030204" pitchFamily="34" charset="0"/>
              </a:defRPr>
            </a:lvl1pPr>
          </a:lstStyle>
          <a:p>
            <a:pPr lvl="0"/>
            <a:r>
              <a:rPr lang="en-US" dirty="0"/>
              <a:t>Slide Title</a:t>
            </a:r>
          </a:p>
        </p:txBody>
      </p:sp>
      <p:sp>
        <p:nvSpPr>
          <p:cNvPr id="20" name="Text Placeholder 18">
            <a:extLst>
              <a:ext uri="{FF2B5EF4-FFF2-40B4-BE49-F238E27FC236}">
                <a16:creationId xmlns:a16="http://schemas.microsoft.com/office/drawing/2014/main" id="{7AAC3C3D-E080-A045-B266-E3C073342BCE}"/>
              </a:ext>
            </a:extLst>
          </p:cNvPr>
          <p:cNvSpPr>
            <a:spLocks noGrp="1"/>
          </p:cNvSpPr>
          <p:nvPr>
            <p:ph type="body" sz="quarter" idx="11" hasCustomPrompt="1"/>
          </p:nvPr>
        </p:nvSpPr>
        <p:spPr>
          <a:xfrm>
            <a:off x="838200" y="1207505"/>
            <a:ext cx="10515600" cy="666750"/>
          </a:xfrm>
        </p:spPr>
        <p:txBody>
          <a:bodyPr>
            <a:noAutofit/>
          </a:bodyPr>
          <a:lstStyle>
            <a:lvl1pPr algn="l">
              <a:defRPr sz="3600" b="1" i="0" baseline="0">
                <a:solidFill>
                  <a:schemeClr val="tx1"/>
                </a:solidFill>
                <a:latin typeface="Calibri" panose="020F0502020204030204" pitchFamily="34" charset="0"/>
              </a:defRPr>
            </a:lvl1pPr>
          </a:lstStyle>
          <a:p>
            <a:pPr lvl="0"/>
            <a:r>
              <a:rPr lang="en-US" dirty="0"/>
              <a:t>Headline</a:t>
            </a:r>
          </a:p>
        </p:txBody>
      </p:sp>
      <p:sp>
        <p:nvSpPr>
          <p:cNvPr id="3" name="Content Placeholder 2">
            <a:extLst>
              <a:ext uri="{FF2B5EF4-FFF2-40B4-BE49-F238E27FC236}">
                <a16:creationId xmlns:a16="http://schemas.microsoft.com/office/drawing/2014/main" id="{4BB32619-E0E0-2D4A-9329-B3008A686B7B}"/>
              </a:ext>
            </a:extLst>
          </p:cNvPr>
          <p:cNvSpPr>
            <a:spLocks noGrp="1"/>
          </p:cNvSpPr>
          <p:nvPr>
            <p:ph sz="quarter" idx="13"/>
          </p:nvPr>
        </p:nvSpPr>
        <p:spPr>
          <a:xfrm>
            <a:off x="838200" y="2604305"/>
            <a:ext cx="10515600" cy="3676946"/>
          </a:xfrm>
        </p:spPr>
        <p:txBody>
          <a:bodyPr/>
          <a:lstStyle>
            <a:lvl1pPr algn="l">
              <a:defRPr/>
            </a:lvl1pPr>
          </a:lstStyle>
          <a:p>
            <a:pPr lvl="0"/>
            <a:endParaRPr lang="en-US" dirty="0"/>
          </a:p>
        </p:txBody>
      </p:sp>
    </p:spTree>
    <p:extLst>
      <p:ext uri="{BB962C8B-B14F-4D97-AF65-F5344CB8AC3E}">
        <p14:creationId xmlns:p14="http://schemas.microsoft.com/office/powerpoint/2010/main" val="3875309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DB40F4-6BCF-AC44-B890-C628546A3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1" dirty="0">
                <a:latin typeface="+mn-lt"/>
              </a:rPr>
              <a:t>Presentation Title</a:t>
            </a:r>
            <a:endParaRPr lang="en-US" dirty="0"/>
          </a:p>
        </p:txBody>
      </p:sp>
      <p:sp>
        <p:nvSpPr>
          <p:cNvPr id="3" name="Text Placeholder 2">
            <a:extLst>
              <a:ext uri="{FF2B5EF4-FFF2-40B4-BE49-F238E27FC236}">
                <a16:creationId xmlns:a16="http://schemas.microsoft.com/office/drawing/2014/main" id="{4A288C16-3DB6-8248-93AA-C2429707C9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n-lt"/>
                <a:ea typeface="+mn-ea"/>
                <a:cs typeface="+mn-cs"/>
              </a:rPr>
              <a:t>Description</a:t>
            </a:r>
            <a:endParaRPr kumimoji="0" lang="en-US" sz="1200" b="0" i="0" u="none" strike="noStrike" kern="1200" cap="none" spc="0" normalizeH="0" baseline="0" noProof="0" dirty="0">
              <a:ln>
                <a:noFill/>
              </a:ln>
              <a:solidFill>
                <a:prstClr val="white"/>
              </a:solidFill>
              <a:effectLst/>
              <a:uLnTx/>
              <a:uFillTx/>
              <a:latin typeface="+mn-lt"/>
              <a:ea typeface="+mn-ea"/>
              <a:cs typeface="+mn-cs"/>
            </a:endParaRP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12D5A6-89D6-624F-9080-4DAA8D607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C71FA2A-210D-6D41-A28D-CE404F5A4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DF6B89-0CCD-8A40-9207-0F5BB3FBA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9972E-B495-7D42-862D-914296B4CAD3}" type="slidenum">
              <a:rPr lang="en-US" smtClean="0"/>
              <a:t>‹#›</a:t>
            </a:fld>
            <a:endParaRPr lang="en-US"/>
          </a:p>
        </p:txBody>
      </p:sp>
    </p:spTree>
    <p:extLst>
      <p:ext uri="{BB962C8B-B14F-4D97-AF65-F5344CB8AC3E}">
        <p14:creationId xmlns:p14="http://schemas.microsoft.com/office/powerpoint/2010/main" val="3517505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8" r:id="rId4"/>
    <p:sldLayoutId id="2147483662" r:id="rId5"/>
    <p:sldLayoutId id="2147483653" r:id="rId6"/>
    <p:sldLayoutId id="2147483663" r:id="rId7"/>
  </p:sldLayoutIdLst>
  <p:hf sldNum="0" hdr="0" ftr="0" dt="0"/>
  <p:txStyles>
    <p:titleStyle>
      <a:lvl1pPr algn="l" defTabSz="914400" rtl="0" eaLnBrk="1" latinLnBrk="0" hangingPunct="1">
        <a:lnSpc>
          <a:spcPct val="90000"/>
        </a:lnSpc>
        <a:spcBef>
          <a:spcPct val="0"/>
        </a:spcBef>
        <a:buNone/>
        <a:defRPr lang="en-US" sz="4400" b="1" kern="1200" smtClean="0">
          <a:solidFill>
            <a:schemeClr val="tx1"/>
          </a:solidFill>
          <a:latin typeface="+mj-lt"/>
          <a:ea typeface="+mj-ea"/>
          <a:cs typeface="+mj-cs"/>
        </a:defRPr>
      </a:lvl1pPr>
    </p:titleStyle>
    <p:bodyStyle>
      <a:lvl1pPr marL="0" marR="0" indent="0" algn="r"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2507.12569"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zy.ece.iastate.edu/" TargetMode="External"/><Relationship Id="rId2" Type="http://schemas.openxmlformats.org/officeDocument/2006/relationships/hyperlink" Target="mailto:wzy@iastate.edu"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6.wmf"/><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image" Target="../media/image35.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38.png"/><Relationship Id="rId10" Type="http://schemas.openxmlformats.org/officeDocument/2006/relationships/image" Target="NULL"/><Relationship Id="rId4" Type="http://schemas.openxmlformats.org/officeDocument/2006/relationships/image" Target="../media/image37.jp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1.jpg"/><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wmf"/><Relationship Id="rId5" Type="http://schemas.openxmlformats.org/officeDocument/2006/relationships/oleObject" Target="../embeddings/oleObject4.bin"/><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67506-261B-6245-AB5F-24A591F62604}"/>
              </a:ext>
            </a:extLst>
          </p:cNvPr>
          <p:cNvSpPr>
            <a:spLocks noGrp="1"/>
          </p:cNvSpPr>
          <p:nvPr>
            <p:ph type="body" sz="quarter" idx="14"/>
          </p:nvPr>
        </p:nvSpPr>
        <p:spPr>
          <a:xfrm>
            <a:off x="1390504" y="4522295"/>
            <a:ext cx="9410989" cy="1889844"/>
          </a:xfrm>
        </p:spPr>
        <p:txBody>
          <a:bodyPr>
            <a:normAutofit/>
          </a:bodyPr>
          <a:lstStyle/>
          <a:p>
            <a:pPr algn="ctr"/>
            <a:r>
              <a:rPr lang="en-US" dirty="0"/>
              <a:t>Zhaoyu Wang</a:t>
            </a:r>
          </a:p>
          <a:p>
            <a:pPr algn="ctr"/>
            <a:r>
              <a:rPr lang="en-US" dirty="0"/>
              <a:t>Professor</a:t>
            </a:r>
          </a:p>
          <a:p>
            <a:pPr algn="ctr"/>
            <a:r>
              <a:rPr lang="en-US" dirty="0"/>
              <a:t>Department of Electrical and Computer Engineering</a:t>
            </a:r>
          </a:p>
          <a:p>
            <a:pPr algn="ctr"/>
            <a:r>
              <a:rPr lang="en-US" dirty="0"/>
              <a:t>Iowa State University</a:t>
            </a:r>
          </a:p>
        </p:txBody>
      </p:sp>
      <p:sp>
        <p:nvSpPr>
          <p:cNvPr id="7" name="Text Placeholder 6">
            <a:extLst>
              <a:ext uri="{FF2B5EF4-FFF2-40B4-BE49-F238E27FC236}">
                <a16:creationId xmlns:a16="http://schemas.microsoft.com/office/drawing/2014/main" id="{CD978786-E1EB-3843-9D40-197B5DED4C59}"/>
              </a:ext>
            </a:extLst>
          </p:cNvPr>
          <p:cNvSpPr>
            <a:spLocks noGrp="1"/>
          </p:cNvSpPr>
          <p:nvPr>
            <p:ph type="body" sz="quarter" idx="15"/>
          </p:nvPr>
        </p:nvSpPr>
        <p:spPr>
          <a:xfrm>
            <a:off x="426485" y="1595162"/>
            <a:ext cx="11339028" cy="2108663"/>
          </a:xfrm>
        </p:spPr>
        <p:txBody>
          <a:bodyPr/>
          <a:lstStyle/>
          <a:p>
            <a:pPr algn="ctr"/>
            <a:r>
              <a:rPr lang="en-US" dirty="0"/>
              <a:t>Leveraging DERs and Networked Microgrids to Enhance Distribution Grid Resilience</a:t>
            </a:r>
          </a:p>
          <a:p>
            <a:pPr algn="ctr"/>
            <a:endParaRPr lang="en-US" dirty="0"/>
          </a:p>
        </p:txBody>
      </p:sp>
      <p:sp>
        <p:nvSpPr>
          <p:cNvPr id="4" name="TextBox 3">
            <a:extLst>
              <a:ext uri="{FF2B5EF4-FFF2-40B4-BE49-F238E27FC236}">
                <a16:creationId xmlns:a16="http://schemas.microsoft.com/office/drawing/2014/main" id="{61880370-0644-F74C-8F3A-52EA3EAE1620}"/>
              </a:ext>
            </a:extLst>
          </p:cNvPr>
          <p:cNvSpPr txBox="1"/>
          <p:nvPr/>
        </p:nvSpPr>
        <p:spPr>
          <a:xfrm>
            <a:off x="1699327" y="2039193"/>
            <a:ext cx="0" cy="0"/>
          </a:xfrm>
          <a:prstGeom prst="rect">
            <a:avLst/>
          </a:prstGeom>
        </p:spPr>
        <p:txBody>
          <a:bodyPr vert="horz" wrap="none" lIns="91440" tIns="45720" rIns="91440" bIns="45720" rtlCol="0" anchor="b">
            <a:normAutofit fontScale="25000" lnSpcReduction="20000"/>
          </a:bodyPr>
          <a:lstStyle/>
          <a:p>
            <a:pPr algn="r"/>
            <a:endParaRPr lang="en-US" b="1" dirty="0">
              <a:latin typeface="+mn-lt"/>
            </a:endParaRPr>
          </a:p>
        </p:txBody>
      </p:sp>
    </p:spTree>
    <p:extLst>
      <p:ext uri="{BB962C8B-B14F-4D97-AF65-F5344CB8AC3E}">
        <p14:creationId xmlns:p14="http://schemas.microsoft.com/office/powerpoint/2010/main" val="3745392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00683"/>
            <a:ext cx="8516767" cy="666750"/>
          </a:xfrm>
        </p:spPr>
        <p:txBody>
          <a:bodyPr/>
          <a:lstStyle/>
          <a:p>
            <a:r>
              <a:rPr lang="en-US" sz="3600" dirty="0"/>
              <a:t>Preventive Functions</a:t>
            </a:r>
          </a:p>
        </p:txBody>
      </p:sp>
      <p:sp>
        <p:nvSpPr>
          <p:cNvPr id="6" name="Text Placeholder 2">
            <a:extLst>
              <a:ext uri="{FF2B5EF4-FFF2-40B4-BE49-F238E27FC236}">
                <a16:creationId xmlns:a16="http://schemas.microsoft.com/office/drawing/2014/main" id="{C99C35BB-4F6D-4658-A7D2-DC71A81A33AB}"/>
              </a:ext>
            </a:extLst>
          </p:cNvPr>
          <p:cNvSpPr>
            <a:spLocks noGrp="1"/>
          </p:cNvSpPr>
          <p:nvPr>
            <p:ph type="body" sz="quarter" idx="11"/>
          </p:nvPr>
        </p:nvSpPr>
        <p:spPr>
          <a:xfrm>
            <a:off x="60455" y="912466"/>
            <a:ext cx="7883555" cy="5579017"/>
          </a:xfrm>
        </p:spPr>
        <p:txBody>
          <a:bodyPr/>
          <a:lstStyle/>
          <a:p>
            <a:r>
              <a:rPr lang="en-US" sz="2800" dirty="0"/>
              <a:t>First: Voltage Reduction Function</a:t>
            </a:r>
          </a:p>
          <a:p>
            <a:pPr marL="457200" indent="-457200">
              <a:buFont typeface="Arial" panose="020B0604020202020204" pitchFamily="34" charset="0"/>
              <a:buChar char="•"/>
            </a:pPr>
            <a:r>
              <a:rPr lang="en-US" sz="2800" b="0" dirty="0"/>
              <a:t>Lower the voltage set-point of GFMI to reduce inrush currents.</a:t>
            </a:r>
          </a:p>
          <a:p>
            <a:pPr marL="457200" indent="-457200">
              <a:buFont typeface="Arial" panose="020B0604020202020204" pitchFamily="34" charset="0"/>
              <a:buChar char="•"/>
            </a:pPr>
            <a:r>
              <a:rPr lang="en-US" sz="2800" b="0" dirty="0"/>
              <a:t>Nodal voltages are allowed to temporarily drop to 0.8 </a:t>
            </a:r>
            <a:r>
              <a:rPr lang="en-US" sz="2800" b="0" dirty="0" err="1"/>
              <a:t>pu</a:t>
            </a:r>
            <a:r>
              <a:rPr lang="en-US" sz="2800" b="0" dirty="0"/>
              <a:t>. </a:t>
            </a:r>
          </a:p>
          <a:p>
            <a:r>
              <a:rPr lang="en-US" sz="2800" dirty="0"/>
              <a:t>Second: Switch Blocking Function</a:t>
            </a:r>
          </a:p>
          <a:p>
            <a:pPr marL="457200" indent="-457200">
              <a:buFont typeface="Arial" panose="020B0604020202020204" pitchFamily="34" charset="0"/>
              <a:buChar char="•"/>
            </a:pPr>
            <a:r>
              <a:rPr lang="en-US" sz="2800" b="0" dirty="0"/>
              <a:t>Identify the switch that causes the problem and block it for one time step.</a:t>
            </a:r>
          </a:p>
          <a:p>
            <a:pPr marL="457200" indent="-457200">
              <a:buFont typeface="Arial" panose="020B0604020202020204" pitchFamily="34" charset="0"/>
              <a:buChar char="•"/>
            </a:pPr>
            <a:r>
              <a:rPr lang="en-US" sz="2800" b="0" dirty="0"/>
              <a:t>Inrush current is reduced with energization of a small section.</a:t>
            </a:r>
          </a:p>
          <a:p>
            <a:pPr marL="457200" indent="-457200">
              <a:buFont typeface="Arial" panose="020B0604020202020204" pitchFamily="34" charset="0"/>
              <a:buChar char="•"/>
            </a:pPr>
            <a:r>
              <a:rPr lang="en-US" sz="2800" b="0" dirty="0"/>
              <a:t>This switch is released in next time step. </a:t>
            </a:r>
          </a:p>
          <a:p>
            <a:r>
              <a:rPr lang="en-US" sz="2800" b="0" dirty="0"/>
              <a:t>Note: </a:t>
            </a:r>
            <a:r>
              <a:rPr lang="en-US" sz="2800" b="0" i="1" dirty="0"/>
              <a:t>The second function may not be required if the first one can reduce the inrush current sufficiently</a:t>
            </a:r>
            <a:r>
              <a:rPr lang="en-US" sz="2800" b="0" dirty="0"/>
              <a:t>.</a:t>
            </a:r>
          </a:p>
        </p:txBody>
      </p:sp>
      <p:sp>
        <p:nvSpPr>
          <p:cNvPr id="7" name="Text Placeholder 2">
            <a:extLst>
              <a:ext uri="{FF2B5EF4-FFF2-40B4-BE49-F238E27FC236}">
                <a16:creationId xmlns:a16="http://schemas.microsoft.com/office/drawing/2014/main" id="{3F68BEE7-B7C6-4374-9A0B-4C9BBAD022AB}"/>
              </a:ext>
            </a:extLst>
          </p:cNvPr>
          <p:cNvSpPr txBox="1">
            <a:spLocks/>
          </p:cNvSpPr>
          <p:nvPr/>
        </p:nvSpPr>
        <p:spPr>
          <a:xfrm>
            <a:off x="103459" y="3840333"/>
            <a:ext cx="4665453" cy="66675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3600" b="1" i="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p>
        </p:txBody>
      </p:sp>
      <p:sp>
        <p:nvSpPr>
          <p:cNvPr id="12" name="Text Placeholder 3">
            <a:extLst>
              <a:ext uri="{FF2B5EF4-FFF2-40B4-BE49-F238E27FC236}">
                <a16:creationId xmlns:a16="http://schemas.microsoft.com/office/drawing/2014/main" id="{00266297-162A-4DF2-A706-A46A17AD61A1}"/>
              </a:ext>
            </a:extLst>
          </p:cNvPr>
          <p:cNvSpPr txBox="1">
            <a:spLocks/>
          </p:cNvSpPr>
          <p:nvPr/>
        </p:nvSpPr>
        <p:spPr>
          <a:xfrm>
            <a:off x="103459" y="1448033"/>
            <a:ext cx="11717065" cy="5043449"/>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5" name="Straight Connector 4">
            <a:extLst>
              <a:ext uri="{FF2B5EF4-FFF2-40B4-BE49-F238E27FC236}">
                <a16:creationId xmlns:a16="http://schemas.microsoft.com/office/drawing/2014/main" id="{D709B54B-E7AF-B1C5-0146-00A020BC8CC4}"/>
              </a:ext>
            </a:extLst>
          </p:cNvPr>
          <p:cNvCxnSpPr/>
          <p:nvPr/>
        </p:nvCxnSpPr>
        <p:spPr>
          <a:xfrm>
            <a:off x="7858950" y="1240672"/>
            <a:ext cx="0" cy="5199321"/>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8E7465-98CB-2D3C-E0CF-FFCDD82AE104}"/>
              </a:ext>
            </a:extLst>
          </p:cNvPr>
          <p:cNvSpPr txBox="1"/>
          <p:nvPr/>
        </p:nvSpPr>
        <p:spPr>
          <a:xfrm>
            <a:off x="5241853" y="1113640"/>
            <a:ext cx="7570380" cy="914400"/>
          </a:xfrm>
          <a:prstGeom prst="rect">
            <a:avLst/>
          </a:prstGeom>
        </p:spPr>
        <p:txBody>
          <a:bodyPr vert="horz" wrap="none" lIns="91440" tIns="45720" rIns="91440" bIns="45720" rtlCol="0" anchor="b">
            <a:normAutofit/>
          </a:bodyPr>
          <a:lstStyle/>
          <a:p>
            <a:pPr algn="r"/>
            <a:endParaRPr lang="en-US" b="1" dirty="0">
              <a:latin typeface="+mn-lt"/>
            </a:endParaRPr>
          </a:p>
        </p:txBody>
      </p:sp>
      <p:sp>
        <p:nvSpPr>
          <p:cNvPr id="20" name="Text Placeholder 2">
            <a:extLst>
              <a:ext uri="{FF2B5EF4-FFF2-40B4-BE49-F238E27FC236}">
                <a16:creationId xmlns:a16="http://schemas.microsoft.com/office/drawing/2014/main" id="{4F877C19-A10B-F67C-96B7-4D50C5CA254D}"/>
              </a:ext>
            </a:extLst>
          </p:cNvPr>
          <p:cNvSpPr txBox="1">
            <a:spLocks/>
          </p:cNvSpPr>
          <p:nvPr/>
        </p:nvSpPr>
        <p:spPr>
          <a:xfrm>
            <a:off x="7187813" y="2442807"/>
            <a:ext cx="7883555" cy="5579017"/>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3600" b="1" i="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800" b="0" dirty="0"/>
          </a:p>
        </p:txBody>
      </p:sp>
      <p:pic>
        <p:nvPicPr>
          <p:cNvPr id="25" name="Picture 24" descr="A screenshot of a device&#10;&#10;AI-generated content may be incorrect.">
            <a:extLst>
              <a:ext uri="{FF2B5EF4-FFF2-40B4-BE49-F238E27FC236}">
                <a16:creationId xmlns:a16="http://schemas.microsoft.com/office/drawing/2014/main" id="{691AC510-DEAD-C300-9E01-96F626D0D0EB}"/>
              </a:ext>
            </a:extLst>
          </p:cNvPr>
          <p:cNvPicPr>
            <a:picLocks noChangeAspect="1"/>
          </p:cNvPicPr>
          <p:nvPr/>
        </p:nvPicPr>
        <p:blipFill>
          <a:blip r:embed="rId3"/>
          <a:stretch>
            <a:fillRect/>
          </a:stretch>
        </p:blipFill>
        <p:spPr>
          <a:xfrm>
            <a:off x="8240155" y="4356086"/>
            <a:ext cx="3828296" cy="1505715"/>
          </a:xfrm>
          <a:prstGeom prst="rect">
            <a:avLst/>
          </a:prstGeom>
        </p:spPr>
      </p:pic>
      <p:sp>
        <p:nvSpPr>
          <p:cNvPr id="27" name="TextBox 26">
            <a:extLst>
              <a:ext uri="{FF2B5EF4-FFF2-40B4-BE49-F238E27FC236}">
                <a16:creationId xmlns:a16="http://schemas.microsoft.com/office/drawing/2014/main" id="{17CA0392-74DE-FE87-11F1-4E1CF3D74201}"/>
              </a:ext>
            </a:extLst>
          </p:cNvPr>
          <p:cNvSpPr txBox="1"/>
          <p:nvPr/>
        </p:nvSpPr>
        <p:spPr>
          <a:xfrm>
            <a:off x="8882895" y="3726405"/>
            <a:ext cx="2529871" cy="376826"/>
          </a:xfrm>
          <a:prstGeom prst="rect">
            <a:avLst/>
          </a:prstGeom>
          <a:ln w="12700">
            <a:solidFill>
              <a:schemeClr val="bg2"/>
            </a:solidFill>
          </a:ln>
        </p:spPr>
        <p:txBody>
          <a:bodyPr vert="horz" wrap="none" lIns="91440" tIns="45720" rIns="91440" bIns="45720" rtlCol="0" anchor="b">
            <a:normAutofit/>
          </a:bodyPr>
          <a:lstStyle/>
          <a:p>
            <a:pPr algn="r"/>
            <a:r>
              <a:rPr lang="en-US" b="1" dirty="0">
                <a:latin typeface="+mn-lt"/>
              </a:rPr>
              <a:t>Switch blocking function</a:t>
            </a:r>
          </a:p>
        </p:txBody>
      </p:sp>
      <p:cxnSp>
        <p:nvCxnSpPr>
          <p:cNvPr id="29" name="Straight Arrow Connector 28">
            <a:extLst>
              <a:ext uri="{FF2B5EF4-FFF2-40B4-BE49-F238E27FC236}">
                <a16:creationId xmlns:a16="http://schemas.microsoft.com/office/drawing/2014/main" id="{ED288E71-49B9-E179-1F6F-E49A38B4AC62}"/>
              </a:ext>
            </a:extLst>
          </p:cNvPr>
          <p:cNvCxnSpPr>
            <a:cxnSpLocks/>
            <a:endCxn id="27" idx="0"/>
          </p:cNvCxnSpPr>
          <p:nvPr/>
        </p:nvCxnSpPr>
        <p:spPr>
          <a:xfrm flipH="1">
            <a:off x="10147831" y="3276671"/>
            <a:ext cx="1" cy="4497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EC4BBDD-36F0-5641-9592-3C546CD4413F}"/>
              </a:ext>
            </a:extLst>
          </p:cNvPr>
          <p:cNvCxnSpPr>
            <a:cxnSpLocks/>
            <a:stCxn id="27" idx="2"/>
          </p:cNvCxnSpPr>
          <p:nvPr/>
        </p:nvCxnSpPr>
        <p:spPr>
          <a:xfrm>
            <a:off x="10147831" y="4103231"/>
            <a:ext cx="6472" cy="4038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black background with white dots and red text&#10;&#10;AI-generated content may be incorrect.">
            <a:extLst>
              <a:ext uri="{FF2B5EF4-FFF2-40B4-BE49-F238E27FC236}">
                <a16:creationId xmlns:a16="http://schemas.microsoft.com/office/drawing/2014/main" id="{900F6E25-6C50-E16B-732C-C853C8007015}"/>
              </a:ext>
            </a:extLst>
          </p:cNvPr>
          <p:cNvPicPr>
            <a:picLocks noChangeAspect="1"/>
          </p:cNvPicPr>
          <p:nvPr/>
        </p:nvPicPr>
        <p:blipFill>
          <a:blip r:embed="rId4"/>
          <a:stretch>
            <a:fillRect/>
          </a:stretch>
        </p:blipFill>
        <p:spPr>
          <a:xfrm>
            <a:off x="8116192" y="1677462"/>
            <a:ext cx="3828296" cy="1505715"/>
          </a:xfrm>
          <a:prstGeom prst="rect">
            <a:avLst/>
          </a:prstGeom>
        </p:spPr>
      </p:pic>
    </p:spTree>
    <p:extLst>
      <p:ext uri="{BB962C8B-B14F-4D97-AF65-F5344CB8AC3E}">
        <p14:creationId xmlns:p14="http://schemas.microsoft.com/office/powerpoint/2010/main" val="2287619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Test System</a:t>
            </a:r>
          </a:p>
        </p:txBody>
      </p:sp>
      <p:pic>
        <p:nvPicPr>
          <p:cNvPr id="8" name="Graphic 7">
            <a:extLst>
              <a:ext uri="{FF2B5EF4-FFF2-40B4-BE49-F238E27FC236}">
                <a16:creationId xmlns:a16="http://schemas.microsoft.com/office/drawing/2014/main" id="{96850669-DAE6-4294-9900-FE0EB002EF1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649" t="4172" r="3775" b="3985"/>
          <a:stretch/>
        </p:blipFill>
        <p:spPr>
          <a:xfrm>
            <a:off x="5491999" y="914400"/>
            <a:ext cx="6644276" cy="5401340"/>
          </a:xfrm>
          <a:prstGeom prst="rect">
            <a:avLst/>
          </a:prstGeom>
        </p:spPr>
      </p:pic>
      <p:graphicFrame>
        <p:nvGraphicFramePr>
          <p:cNvPr id="3" name="Table 2">
            <a:extLst>
              <a:ext uri="{FF2B5EF4-FFF2-40B4-BE49-F238E27FC236}">
                <a16:creationId xmlns:a16="http://schemas.microsoft.com/office/drawing/2014/main" id="{071ACEED-32AE-C3EB-B51F-C7B22F2AE04D}"/>
              </a:ext>
            </a:extLst>
          </p:cNvPr>
          <p:cNvGraphicFramePr>
            <a:graphicFrameLocks noGrp="1"/>
          </p:cNvGraphicFramePr>
          <p:nvPr>
            <p:extLst>
              <p:ext uri="{D42A27DB-BD31-4B8C-83A1-F6EECF244321}">
                <p14:modId xmlns:p14="http://schemas.microsoft.com/office/powerpoint/2010/main" val="3420347380"/>
              </p:ext>
            </p:extLst>
          </p:nvPr>
        </p:nvGraphicFramePr>
        <p:xfrm>
          <a:off x="390916" y="5449274"/>
          <a:ext cx="4487282" cy="1112520"/>
        </p:xfrm>
        <a:graphic>
          <a:graphicData uri="http://schemas.openxmlformats.org/drawingml/2006/table">
            <a:tbl>
              <a:tblPr firstRow="1" bandRow="1">
                <a:tableStyleId>{5C22544A-7EE6-4342-B048-85BDC9FD1C3A}</a:tableStyleId>
              </a:tblPr>
              <a:tblGrid>
                <a:gridCol w="1320483">
                  <a:extLst>
                    <a:ext uri="{9D8B030D-6E8A-4147-A177-3AD203B41FA5}">
                      <a16:colId xmlns:a16="http://schemas.microsoft.com/office/drawing/2014/main" val="2173046650"/>
                    </a:ext>
                  </a:extLst>
                </a:gridCol>
                <a:gridCol w="997014">
                  <a:extLst>
                    <a:ext uri="{9D8B030D-6E8A-4147-A177-3AD203B41FA5}">
                      <a16:colId xmlns:a16="http://schemas.microsoft.com/office/drawing/2014/main" val="2240758893"/>
                    </a:ext>
                  </a:extLst>
                </a:gridCol>
                <a:gridCol w="2169785">
                  <a:extLst>
                    <a:ext uri="{9D8B030D-6E8A-4147-A177-3AD203B41FA5}">
                      <a16:colId xmlns:a16="http://schemas.microsoft.com/office/drawing/2014/main" val="2560098121"/>
                    </a:ext>
                  </a:extLst>
                </a:gridCol>
              </a:tblGrid>
              <a:tr h="370840">
                <a:tc>
                  <a:txBody>
                    <a:bodyPr/>
                    <a:lstStyle/>
                    <a:p>
                      <a:r>
                        <a:rPr lang="en-US" dirty="0"/>
                        <a:t>BESS-based</a:t>
                      </a:r>
                    </a:p>
                  </a:txBody>
                  <a:tcPr/>
                </a:tc>
                <a:tc>
                  <a:txBody>
                    <a:bodyPr/>
                    <a:lstStyle/>
                    <a:p>
                      <a:r>
                        <a:rPr lang="en-US" dirty="0"/>
                        <a:t>location</a:t>
                      </a:r>
                    </a:p>
                  </a:txBody>
                  <a:tcPr/>
                </a:tc>
                <a:tc>
                  <a:txBody>
                    <a:bodyPr/>
                    <a:lstStyle/>
                    <a:p>
                      <a:r>
                        <a:rPr lang="en-US" dirty="0"/>
                        <a:t>MW/MWh</a:t>
                      </a:r>
                    </a:p>
                  </a:txBody>
                  <a:tcPr/>
                </a:tc>
                <a:extLst>
                  <a:ext uri="{0D108BD9-81ED-4DB2-BD59-A6C34878D82A}">
                    <a16:rowId xmlns:a16="http://schemas.microsoft.com/office/drawing/2014/main" val="1123881605"/>
                  </a:ext>
                </a:extLst>
              </a:tr>
              <a:tr h="370840">
                <a:tc>
                  <a:txBody>
                    <a:bodyPr/>
                    <a:lstStyle/>
                    <a:p>
                      <a:r>
                        <a:rPr lang="en-US" dirty="0"/>
                        <a:t>GFMI 1</a:t>
                      </a:r>
                    </a:p>
                  </a:txBody>
                  <a:tcPr/>
                </a:tc>
                <a:tc>
                  <a:txBody>
                    <a:bodyPr/>
                    <a:lstStyle/>
                    <a:p>
                      <a:r>
                        <a:rPr lang="en-US" dirty="0"/>
                        <a:t>149</a:t>
                      </a:r>
                    </a:p>
                  </a:txBody>
                  <a:tcPr/>
                </a:tc>
                <a:tc>
                  <a:txBody>
                    <a:bodyPr/>
                    <a:lstStyle/>
                    <a:p>
                      <a:r>
                        <a:rPr lang="en-US" dirty="0"/>
                        <a:t>2.29/3.95</a:t>
                      </a:r>
                    </a:p>
                  </a:txBody>
                  <a:tcPr/>
                </a:tc>
                <a:extLst>
                  <a:ext uri="{0D108BD9-81ED-4DB2-BD59-A6C34878D82A}">
                    <a16:rowId xmlns:a16="http://schemas.microsoft.com/office/drawing/2014/main" val="732424819"/>
                  </a:ext>
                </a:extLst>
              </a:tr>
              <a:tr h="370840">
                <a:tc>
                  <a:txBody>
                    <a:bodyPr/>
                    <a:lstStyle/>
                    <a:p>
                      <a:r>
                        <a:rPr lang="en-US" dirty="0"/>
                        <a:t>GFMI 2</a:t>
                      </a:r>
                    </a:p>
                  </a:txBody>
                  <a:tcPr/>
                </a:tc>
                <a:tc>
                  <a:txBody>
                    <a:bodyPr/>
                    <a:lstStyle/>
                    <a:p>
                      <a:r>
                        <a:rPr lang="en-US" dirty="0"/>
                        <a:t>98</a:t>
                      </a:r>
                    </a:p>
                  </a:txBody>
                  <a:tcPr/>
                </a:tc>
                <a:tc>
                  <a:txBody>
                    <a:bodyPr/>
                    <a:lstStyle/>
                    <a:p>
                      <a:r>
                        <a:rPr lang="en-US" dirty="0"/>
                        <a:t>2.22/3.58</a:t>
                      </a:r>
                    </a:p>
                  </a:txBody>
                  <a:tcPr/>
                </a:tc>
                <a:extLst>
                  <a:ext uri="{0D108BD9-81ED-4DB2-BD59-A6C34878D82A}">
                    <a16:rowId xmlns:a16="http://schemas.microsoft.com/office/drawing/2014/main" val="2082074229"/>
                  </a:ext>
                </a:extLst>
              </a:tr>
            </a:tbl>
          </a:graphicData>
        </a:graphic>
      </p:graphicFrame>
      <p:graphicFrame>
        <p:nvGraphicFramePr>
          <p:cNvPr id="4" name="Table 3">
            <a:extLst>
              <a:ext uri="{FF2B5EF4-FFF2-40B4-BE49-F238E27FC236}">
                <a16:creationId xmlns:a16="http://schemas.microsoft.com/office/drawing/2014/main" id="{2B16E334-DAC9-B531-16D0-BC5D7CF07454}"/>
              </a:ext>
            </a:extLst>
          </p:cNvPr>
          <p:cNvGraphicFramePr>
            <a:graphicFrameLocks noGrp="1"/>
          </p:cNvGraphicFramePr>
          <p:nvPr>
            <p:extLst>
              <p:ext uri="{D42A27DB-BD31-4B8C-83A1-F6EECF244321}">
                <p14:modId xmlns:p14="http://schemas.microsoft.com/office/powerpoint/2010/main" val="2365302486"/>
              </p:ext>
            </p:extLst>
          </p:nvPr>
        </p:nvGraphicFramePr>
        <p:xfrm>
          <a:off x="111703" y="1066210"/>
          <a:ext cx="5364064" cy="3032760"/>
        </p:xfrm>
        <a:graphic>
          <a:graphicData uri="http://schemas.openxmlformats.org/drawingml/2006/table">
            <a:tbl>
              <a:tblPr firstRow="1" bandRow="1">
                <a:tableStyleId>{5C22544A-7EE6-4342-B048-85BDC9FD1C3A}</a:tableStyleId>
              </a:tblPr>
              <a:tblGrid>
                <a:gridCol w="1685199">
                  <a:extLst>
                    <a:ext uri="{9D8B030D-6E8A-4147-A177-3AD203B41FA5}">
                      <a16:colId xmlns:a16="http://schemas.microsoft.com/office/drawing/2014/main" val="2173046650"/>
                    </a:ext>
                  </a:extLst>
                </a:gridCol>
                <a:gridCol w="3678865">
                  <a:extLst>
                    <a:ext uri="{9D8B030D-6E8A-4147-A177-3AD203B41FA5}">
                      <a16:colId xmlns:a16="http://schemas.microsoft.com/office/drawing/2014/main" val="2240758893"/>
                    </a:ext>
                  </a:extLst>
                </a:gridCol>
              </a:tblGrid>
              <a:tr h="370840">
                <a:tc gridSpan="2">
                  <a:txBody>
                    <a:bodyPr/>
                    <a:lstStyle/>
                    <a:p>
                      <a:pPr algn="ctr"/>
                      <a:r>
                        <a:rPr lang="en-US" dirty="0"/>
                        <a:t>Modified IEEE-123 feeder</a:t>
                      </a:r>
                    </a:p>
                  </a:txBody>
                  <a:tcPr/>
                </a:tc>
                <a:tc hMerge="1">
                  <a:txBody>
                    <a:bodyPr/>
                    <a:lstStyle/>
                    <a:p>
                      <a:endParaRPr dirty="0"/>
                    </a:p>
                  </a:txBody>
                  <a:tcPr/>
                </a:tc>
                <a:extLst>
                  <a:ext uri="{0D108BD9-81ED-4DB2-BD59-A6C34878D82A}">
                    <a16:rowId xmlns:a16="http://schemas.microsoft.com/office/drawing/2014/main" val="1123881605"/>
                  </a:ext>
                </a:extLst>
              </a:tr>
              <a:tr h="370840">
                <a:tc>
                  <a:txBody>
                    <a:bodyPr/>
                    <a:lstStyle/>
                    <a:p>
                      <a:r>
                        <a:rPr lang="en-US" dirty="0"/>
                        <a:t>Peak load</a:t>
                      </a:r>
                    </a:p>
                  </a:txBody>
                  <a:tcPr/>
                </a:tc>
                <a:tc>
                  <a:txBody>
                    <a:bodyPr/>
                    <a:lstStyle/>
                    <a:p>
                      <a:r>
                        <a:rPr lang="en-US" dirty="0"/>
                        <a:t>3.49 MW</a:t>
                      </a:r>
                    </a:p>
                  </a:txBody>
                  <a:tcPr/>
                </a:tc>
                <a:extLst>
                  <a:ext uri="{0D108BD9-81ED-4DB2-BD59-A6C34878D82A}">
                    <a16:rowId xmlns:a16="http://schemas.microsoft.com/office/drawing/2014/main" val="732424819"/>
                  </a:ext>
                </a:extLst>
              </a:tr>
              <a:tr h="370840">
                <a:tc>
                  <a:txBody>
                    <a:bodyPr/>
                    <a:lstStyle/>
                    <a:p>
                      <a:r>
                        <a:rPr lang="en-US" dirty="0"/>
                        <a:t>PV penetration level</a:t>
                      </a:r>
                    </a:p>
                  </a:txBody>
                  <a:tcPr/>
                </a:tc>
                <a:tc>
                  <a:txBody>
                    <a:bodyPr/>
                    <a:lstStyle/>
                    <a:p>
                      <a:r>
                        <a:rPr lang="en-US" dirty="0"/>
                        <a:t>28% of peak load</a:t>
                      </a:r>
                    </a:p>
                  </a:txBody>
                  <a:tcPr/>
                </a:tc>
                <a:extLst>
                  <a:ext uri="{0D108BD9-81ED-4DB2-BD59-A6C34878D82A}">
                    <a16:rowId xmlns:a16="http://schemas.microsoft.com/office/drawing/2014/main" val="2082074229"/>
                  </a:ext>
                </a:extLst>
              </a:tr>
              <a:tr h="370840">
                <a:tc>
                  <a:txBody>
                    <a:bodyPr/>
                    <a:lstStyle/>
                    <a:p>
                      <a:r>
                        <a:rPr lang="en-US" dirty="0"/>
                        <a:t>Recloser</a:t>
                      </a:r>
                    </a:p>
                  </a:txBody>
                  <a:tcPr/>
                </a:tc>
                <a:tc>
                  <a:txBody>
                    <a:bodyPr/>
                    <a:lstStyle/>
                    <a:p>
                      <a:r>
                        <a:rPr lang="en-US" dirty="0"/>
                        <a:t>Assigned with GFMI for </a:t>
                      </a:r>
                      <a:r>
                        <a:rPr lang="en-US" dirty="0" err="1"/>
                        <a:t>blackstart</a:t>
                      </a:r>
                      <a:r>
                        <a:rPr lang="en-US" dirty="0"/>
                        <a:t> of the feeder</a:t>
                      </a:r>
                    </a:p>
                  </a:txBody>
                  <a:tcPr/>
                </a:tc>
                <a:extLst>
                  <a:ext uri="{0D108BD9-81ED-4DB2-BD59-A6C34878D82A}">
                    <a16:rowId xmlns:a16="http://schemas.microsoft.com/office/drawing/2014/main" val="86819422"/>
                  </a:ext>
                </a:extLst>
              </a:tr>
              <a:tr h="370840">
                <a:tc>
                  <a:txBody>
                    <a:bodyPr/>
                    <a:lstStyle/>
                    <a:p>
                      <a:r>
                        <a:rPr lang="en-US" dirty="0"/>
                        <a:t>Fuses</a:t>
                      </a:r>
                    </a:p>
                  </a:txBody>
                  <a:tcPr/>
                </a:tc>
                <a:tc>
                  <a:txBody>
                    <a:bodyPr/>
                    <a:lstStyle/>
                    <a:p>
                      <a:r>
                        <a:rPr lang="en-US" dirty="0"/>
                        <a:t>Assigned to each lateral</a:t>
                      </a:r>
                    </a:p>
                  </a:txBody>
                  <a:tcPr/>
                </a:tc>
                <a:extLst>
                  <a:ext uri="{0D108BD9-81ED-4DB2-BD59-A6C34878D82A}">
                    <a16:rowId xmlns:a16="http://schemas.microsoft.com/office/drawing/2014/main" val="2856473623"/>
                  </a:ext>
                </a:extLst>
              </a:tr>
              <a:tr h="370840">
                <a:tc>
                  <a:txBody>
                    <a:bodyPr/>
                    <a:lstStyle/>
                    <a:p>
                      <a:r>
                        <a:rPr lang="en-US" dirty="0"/>
                        <a:t>Service transformers</a:t>
                      </a:r>
                    </a:p>
                  </a:txBody>
                  <a:tcPr/>
                </a:tc>
                <a:tc>
                  <a:txBody>
                    <a:bodyPr/>
                    <a:lstStyle/>
                    <a:p>
                      <a:r>
                        <a:rPr lang="en-US" dirty="0"/>
                        <a:t>Assigned at each load buses. Capacity ranges from 25 to 150 kVA.</a:t>
                      </a:r>
                    </a:p>
                  </a:txBody>
                  <a:tcPr/>
                </a:tc>
                <a:extLst>
                  <a:ext uri="{0D108BD9-81ED-4DB2-BD59-A6C34878D82A}">
                    <a16:rowId xmlns:a16="http://schemas.microsoft.com/office/drawing/2014/main" val="3850661643"/>
                  </a:ext>
                </a:extLst>
              </a:tr>
            </a:tbl>
          </a:graphicData>
        </a:graphic>
      </p:graphicFrame>
      <p:graphicFrame>
        <p:nvGraphicFramePr>
          <p:cNvPr id="5" name="Table 4">
            <a:extLst>
              <a:ext uri="{FF2B5EF4-FFF2-40B4-BE49-F238E27FC236}">
                <a16:creationId xmlns:a16="http://schemas.microsoft.com/office/drawing/2014/main" id="{196A3366-55E6-0942-E7E2-50B31FA42670}"/>
              </a:ext>
            </a:extLst>
          </p:cNvPr>
          <p:cNvGraphicFramePr>
            <a:graphicFrameLocks noGrp="1"/>
          </p:cNvGraphicFramePr>
          <p:nvPr>
            <p:extLst>
              <p:ext uri="{D42A27DB-BD31-4B8C-83A1-F6EECF244321}">
                <p14:modId xmlns:p14="http://schemas.microsoft.com/office/powerpoint/2010/main" val="451922699"/>
              </p:ext>
            </p:extLst>
          </p:nvPr>
        </p:nvGraphicFramePr>
        <p:xfrm>
          <a:off x="111703" y="4258427"/>
          <a:ext cx="5364064" cy="1112520"/>
        </p:xfrm>
        <a:graphic>
          <a:graphicData uri="http://schemas.openxmlformats.org/drawingml/2006/table">
            <a:tbl>
              <a:tblPr firstRow="1" bandRow="1">
                <a:tableStyleId>{5C22544A-7EE6-4342-B048-85BDC9FD1C3A}</a:tableStyleId>
              </a:tblPr>
              <a:tblGrid>
                <a:gridCol w="3864874">
                  <a:extLst>
                    <a:ext uri="{9D8B030D-6E8A-4147-A177-3AD203B41FA5}">
                      <a16:colId xmlns:a16="http://schemas.microsoft.com/office/drawing/2014/main" val="2173046650"/>
                    </a:ext>
                  </a:extLst>
                </a:gridCol>
                <a:gridCol w="1499190">
                  <a:extLst>
                    <a:ext uri="{9D8B030D-6E8A-4147-A177-3AD203B41FA5}">
                      <a16:colId xmlns:a16="http://schemas.microsoft.com/office/drawing/2014/main" val="2240758893"/>
                    </a:ext>
                  </a:extLst>
                </a:gridCol>
              </a:tblGrid>
              <a:tr h="370840">
                <a:tc gridSpan="2">
                  <a:txBody>
                    <a:bodyPr/>
                    <a:lstStyle/>
                    <a:p>
                      <a:r>
                        <a:rPr lang="en-US" dirty="0"/>
                        <a:t>Service Transformers Parameters in </a:t>
                      </a:r>
                      <a:r>
                        <a:rPr lang="en-US" dirty="0" err="1"/>
                        <a:t>pu</a:t>
                      </a:r>
                      <a:endParaRPr lang="en-US" dirty="0"/>
                    </a:p>
                  </a:txBody>
                  <a:tcPr/>
                </a:tc>
                <a:tc hMerge="1">
                  <a:txBody>
                    <a:bodyPr/>
                    <a:lstStyle/>
                    <a:p>
                      <a:endParaRPr/>
                    </a:p>
                  </a:txBody>
                  <a:tcPr/>
                </a:tc>
                <a:extLst>
                  <a:ext uri="{0D108BD9-81ED-4DB2-BD59-A6C34878D82A}">
                    <a16:rowId xmlns:a16="http://schemas.microsoft.com/office/drawing/2014/main" val="1123881605"/>
                  </a:ext>
                </a:extLst>
              </a:tr>
              <a:tr h="370840">
                <a:tc>
                  <a:txBody>
                    <a:bodyPr/>
                    <a:lstStyle/>
                    <a:p>
                      <a:r>
                        <a:rPr lang="en-US" dirty="0"/>
                        <a:t>Residual fluxes for phases A, B, and C</a:t>
                      </a:r>
                    </a:p>
                  </a:txBody>
                  <a:tcPr/>
                </a:tc>
                <a:tc>
                  <a:txBody>
                    <a:bodyPr/>
                    <a:lstStyle/>
                    <a:p>
                      <a:r>
                        <a:rPr lang="en-US" dirty="0"/>
                        <a:t>0.8, -0.4, -0.4</a:t>
                      </a:r>
                    </a:p>
                  </a:txBody>
                  <a:tcPr/>
                </a:tc>
                <a:extLst>
                  <a:ext uri="{0D108BD9-81ED-4DB2-BD59-A6C34878D82A}">
                    <a16:rowId xmlns:a16="http://schemas.microsoft.com/office/drawing/2014/main" val="732424819"/>
                  </a:ext>
                </a:extLst>
              </a:tr>
              <a:tr h="370840">
                <a:tc>
                  <a:txBody>
                    <a:bodyPr/>
                    <a:lstStyle/>
                    <a:p>
                      <a:r>
                        <a:rPr lang="en-US" dirty="0"/>
                        <a:t>Saturated flux</a:t>
                      </a:r>
                    </a:p>
                  </a:txBody>
                  <a:tcPr/>
                </a:tc>
                <a:tc>
                  <a:txBody>
                    <a:bodyPr/>
                    <a:lstStyle/>
                    <a:p>
                      <a:r>
                        <a:rPr lang="en-US" dirty="0"/>
                        <a:t>1.2</a:t>
                      </a:r>
                    </a:p>
                  </a:txBody>
                  <a:tcPr/>
                </a:tc>
                <a:extLst>
                  <a:ext uri="{0D108BD9-81ED-4DB2-BD59-A6C34878D82A}">
                    <a16:rowId xmlns:a16="http://schemas.microsoft.com/office/drawing/2014/main" val="2082074229"/>
                  </a:ext>
                </a:extLst>
              </a:tr>
            </a:tbl>
          </a:graphicData>
        </a:graphic>
      </p:graphicFrame>
    </p:spTree>
    <p:extLst>
      <p:ext uri="{BB962C8B-B14F-4D97-AF65-F5344CB8AC3E}">
        <p14:creationId xmlns:p14="http://schemas.microsoft.com/office/powerpoint/2010/main" val="383065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BS Sequence with Inrush-Aware Constraints</a:t>
            </a:r>
          </a:p>
        </p:txBody>
      </p:sp>
      <p:pic>
        <p:nvPicPr>
          <p:cNvPr id="7" name="Graphic 6">
            <a:extLst>
              <a:ext uri="{FF2B5EF4-FFF2-40B4-BE49-F238E27FC236}">
                <a16:creationId xmlns:a16="http://schemas.microsoft.com/office/drawing/2014/main" id="{A9986F36-7863-442A-81C5-7DCD3B3F7F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189848"/>
            <a:ext cx="12136737" cy="2468880"/>
          </a:xfrm>
          <a:prstGeom prst="rect">
            <a:avLst/>
          </a:prstGeom>
        </p:spPr>
      </p:pic>
      <p:sp>
        <p:nvSpPr>
          <p:cNvPr id="11" name="Text Placeholder 3">
            <a:extLst>
              <a:ext uri="{FF2B5EF4-FFF2-40B4-BE49-F238E27FC236}">
                <a16:creationId xmlns:a16="http://schemas.microsoft.com/office/drawing/2014/main" id="{4C850C5A-A0FB-437F-96C6-CDE90EC493DE}"/>
              </a:ext>
            </a:extLst>
          </p:cNvPr>
          <p:cNvSpPr txBox="1">
            <a:spLocks/>
          </p:cNvSpPr>
          <p:nvPr/>
        </p:nvSpPr>
        <p:spPr>
          <a:xfrm>
            <a:off x="122404" y="4299849"/>
            <a:ext cx="12250571" cy="528879"/>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Text Placeholder 3">
            <a:extLst>
              <a:ext uri="{FF2B5EF4-FFF2-40B4-BE49-F238E27FC236}">
                <a16:creationId xmlns:a16="http://schemas.microsoft.com/office/drawing/2014/main" id="{D6C6BCEA-184F-4E35-93AB-65F91AC2E11E}"/>
              </a:ext>
            </a:extLst>
          </p:cNvPr>
          <p:cNvSpPr txBox="1">
            <a:spLocks/>
          </p:cNvSpPr>
          <p:nvPr/>
        </p:nvSpPr>
        <p:spPr>
          <a:xfrm>
            <a:off x="122404" y="4804676"/>
            <a:ext cx="11764795" cy="528880"/>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 name="Text Placeholder 3">
            <a:extLst>
              <a:ext uri="{FF2B5EF4-FFF2-40B4-BE49-F238E27FC236}">
                <a16:creationId xmlns:a16="http://schemas.microsoft.com/office/drawing/2014/main" id="{8D497870-1874-486B-A199-27B39FD579A4}"/>
              </a:ext>
            </a:extLst>
          </p:cNvPr>
          <p:cNvSpPr txBox="1">
            <a:spLocks/>
          </p:cNvSpPr>
          <p:nvPr/>
        </p:nvSpPr>
        <p:spPr>
          <a:xfrm>
            <a:off x="122404" y="5333556"/>
            <a:ext cx="11764795" cy="528879"/>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3">
            <a:extLst>
              <a:ext uri="{FF2B5EF4-FFF2-40B4-BE49-F238E27FC236}">
                <a16:creationId xmlns:a16="http://schemas.microsoft.com/office/drawing/2014/main" id="{B35D315D-6B15-41DC-BEE6-D51267FDF26E}"/>
              </a:ext>
            </a:extLst>
          </p:cNvPr>
          <p:cNvSpPr txBox="1">
            <a:spLocks/>
          </p:cNvSpPr>
          <p:nvPr/>
        </p:nvSpPr>
        <p:spPr>
          <a:xfrm>
            <a:off x="122404" y="5838383"/>
            <a:ext cx="11764795" cy="528880"/>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Graphic 4">
            <a:extLst>
              <a:ext uri="{FF2B5EF4-FFF2-40B4-BE49-F238E27FC236}">
                <a16:creationId xmlns:a16="http://schemas.microsoft.com/office/drawing/2014/main" id="{5AC87515-AA8E-8755-6A53-EC964B218C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64" y="3815310"/>
            <a:ext cx="12154936" cy="2834640"/>
          </a:xfrm>
          <a:prstGeom prst="rect">
            <a:avLst/>
          </a:prstGeom>
        </p:spPr>
      </p:pic>
    </p:spTree>
    <p:extLst>
      <p:ext uri="{BB962C8B-B14F-4D97-AF65-F5344CB8AC3E}">
        <p14:creationId xmlns:p14="http://schemas.microsoft.com/office/powerpoint/2010/main" val="30313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Measures for Preventing Fuse Melts</a:t>
            </a:r>
          </a:p>
        </p:txBody>
      </p:sp>
      <p:pic>
        <p:nvPicPr>
          <p:cNvPr id="7" name="Graphic 6">
            <a:extLst>
              <a:ext uri="{FF2B5EF4-FFF2-40B4-BE49-F238E27FC236}">
                <a16:creationId xmlns:a16="http://schemas.microsoft.com/office/drawing/2014/main" id="{F48E1347-9341-48DE-97F6-3C0F569013F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605" t="5482" r="1375" b="7054"/>
          <a:stretch/>
        </p:blipFill>
        <p:spPr>
          <a:xfrm>
            <a:off x="5562599" y="1218333"/>
            <a:ext cx="6362701" cy="4638675"/>
          </a:xfrm>
          <a:prstGeom prst="rect">
            <a:avLst/>
          </a:prstGeom>
        </p:spPr>
      </p:pic>
      <p:sp>
        <p:nvSpPr>
          <p:cNvPr id="8" name="Text Placeholder 3">
            <a:extLst>
              <a:ext uri="{FF2B5EF4-FFF2-40B4-BE49-F238E27FC236}">
                <a16:creationId xmlns:a16="http://schemas.microsoft.com/office/drawing/2014/main" id="{697D32DC-C65A-4176-AA0A-13C3A47EF32D}"/>
              </a:ext>
            </a:extLst>
          </p:cNvPr>
          <p:cNvSpPr txBox="1">
            <a:spLocks/>
          </p:cNvSpPr>
          <p:nvPr/>
        </p:nvSpPr>
        <p:spPr>
          <a:xfrm>
            <a:off x="6504316" y="5928012"/>
            <a:ext cx="5203071" cy="541634"/>
          </a:xfrm>
          <a:prstGeom prst="rect">
            <a:avLst/>
          </a:prstGeom>
        </p:spPr>
        <p:txBody>
          <a:bodyPr vert="horz" lIns="91440" tIns="45720" rIns="91440" bIns="45720" rtlCol="0">
            <a:normAutofit fontScale="62500" lnSpcReduction="20000"/>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Inrush currents through fuses at various time step and iterations </a:t>
            </a:r>
          </a:p>
        </p:txBody>
      </p:sp>
      <p:sp>
        <p:nvSpPr>
          <p:cNvPr id="11" name="Text Placeholder 3">
            <a:extLst>
              <a:ext uri="{FF2B5EF4-FFF2-40B4-BE49-F238E27FC236}">
                <a16:creationId xmlns:a16="http://schemas.microsoft.com/office/drawing/2014/main" id="{99A47B36-BF6E-447E-A59A-D2C015ED5582}"/>
              </a:ext>
            </a:extLst>
          </p:cNvPr>
          <p:cNvSpPr txBox="1">
            <a:spLocks/>
          </p:cNvSpPr>
          <p:nvPr/>
        </p:nvSpPr>
        <p:spPr>
          <a:xfrm>
            <a:off x="60457" y="1147095"/>
            <a:ext cx="5627228" cy="5344389"/>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a:t>
            </a:r>
            <a:r>
              <a:rPr lang="en-US" baseline="30000" dirty="0"/>
              <a:t>st</a:t>
            </a:r>
            <a:r>
              <a:rPr lang="en-US" dirty="0"/>
              <a:t> iteration: without preventive functions</a:t>
            </a:r>
          </a:p>
          <a:p>
            <a:r>
              <a:rPr lang="en-US" dirty="0"/>
              <a:t>2</a:t>
            </a:r>
            <a:r>
              <a:rPr lang="en-US" baseline="30000" dirty="0"/>
              <a:t>nd</a:t>
            </a:r>
            <a:r>
              <a:rPr lang="en-US" dirty="0"/>
              <a:t> iteration: with voltage reduction function</a:t>
            </a:r>
          </a:p>
          <a:p>
            <a:r>
              <a:rPr lang="en-US" dirty="0"/>
              <a:t>3</a:t>
            </a:r>
            <a:r>
              <a:rPr lang="en-US" baseline="30000" dirty="0"/>
              <a:t>rd</a:t>
            </a:r>
            <a:r>
              <a:rPr lang="en-US" dirty="0"/>
              <a:t> iteration: with switch blocking function augmented</a:t>
            </a:r>
          </a:p>
          <a:p>
            <a:pPr marL="0" indent="0">
              <a:buNone/>
            </a:pPr>
            <a:endParaRPr lang="en-US" dirty="0"/>
          </a:p>
          <a:p>
            <a:r>
              <a:rPr lang="en-US" dirty="0"/>
              <a:t>All three iteration was not required for most time steps.</a:t>
            </a:r>
          </a:p>
          <a:p>
            <a:endParaRPr lang="en-US" dirty="0"/>
          </a:p>
        </p:txBody>
      </p:sp>
      <p:sp>
        <p:nvSpPr>
          <p:cNvPr id="12" name="Text Placeholder 3">
            <a:extLst>
              <a:ext uri="{FF2B5EF4-FFF2-40B4-BE49-F238E27FC236}">
                <a16:creationId xmlns:a16="http://schemas.microsoft.com/office/drawing/2014/main" id="{E41366E1-F1A1-4D9F-B578-B4CB5FE57B30}"/>
              </a:ext>
            </a:extLst>
          </p:cNvPr>
          <p:cNvSpPr txBox="1">
            <a:spLocks/>
          </p:cNvSpPr>
          <p:nvPr/>
        </p:nvSpPr>
        <p:spPr>
          <a:xfrm>
            <a:off x="60456" y="2099595"/>
            <a:ext cx="5254494" cy="1329405"/>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3731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77223" cy="666750"/>
          </a:xfrm>
        </p:spPr>
        <p:txBody>
          <a:bodyPr/>
          <a:lstStyle/>
          <a:p>
            <a:r>
              <a:rPr lang="en-US" sz="3600" dirty="0"/>
              <a:t>Measures for Preventing Recloser Trips</a:t>
            </a:r>
          </a:p>
        </p:txBody>
      </p:sp>
      <p:pic>
        <p:nvPicPr>
          <p:cNvPr id="5" name="Graphic 4">
            <a:extLst>
              <a:ext uri="{FF2B5EF4-FFF2-40B4-BE49-F238E27FC236}">
                <a16:creationId xmlns:a16="http://schemas.microsoft.com/office/drawing/2014/main" id="{60926407-C3C6-4897-8AD1-C3ECDB3D76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4859" y="1167962"/>
            <a:ext cx="6264543" cy="4846320"/>
          </a:xfrm>
          <a:prstGeom prst="rect">
            <a:avLst/>
          </a:prstGeom>
        </p:spPr>
      </p:pic>
      <p:sp>
        <p:nvSpPr>
          <p:cNvPr id="6" name="Text Placeholder 3">
            <a:extLst>
              <a:ext uri="{FF2B5EF4-FFF2-40B4-BE49-F238E27FC236}">
                <a16:creationId xmlns:a16="http://schemas.microsoft.com/office/drawing/2014/main" id="{DBF7746C-9EB0-4DE1-8C90-035A242CF794}"/>
              </a:ext>
            </a:extLst>
          </p:cNvPr>
          <p:cNvSpPr txBox="1">
            <a:spLocks/>
          </p:cNvSpPr>
          <p:nvPr/>
        </p:nvSpPr>
        <p:spPr>
          <a:xfrm>
            <a:off x="6456691" y="5995289"/>
            <a:ext cx="5203071" cy="541634"/>
          </a:xfrm>
          <a:prstGeom prst="rect">
            <a:avLst/>
          </a:prstGeom>
        </p:spPr>
        <p:txBody>
          <a:bodyPr vert="horz" lIns="91440" tIns="45720" rIns="91440" bIns="45720" rtlCol="0">
            <a:normAutofit fontScale="62500" lnSpcReduction="20000"/>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Inrush currents through two reclosers at various time step and iterations </a:t>
            </a:r>
          </a:p>
        </p:txBody>
      </p:sp>
      <p:sp>
        <p:nvSpPr>
          <p:cNvPr id="4" name="TextBox 3">
            <a:extLst>
              <a:ext uri="{FF2B5EF4-FFF2-40B4-BE49-F238E27FC236}">
                <a16:creationId xmlns:a16="http://schemas.microsoft.com/office/drawing/2014/main" id="{74AB0B8F-421B-034B-2E00-8D777D361552}"/>
              </a:ext>
            </a:extLst>
          </p:cNvPr>
          <p:cNvSpPr txBox="1"/>
          <p:nvPr/>
        </p:nvSpPr>
        <p:spPr>
          <a:xfrm>
            <a:off x="60456" y="1167962"/>
            <a:ext cx="5574403" cy="5447645"/>
          </a:xfrm>
          <a:prstGeom prst="rect">
            <a:avLst/>
          </a:prstGeom>
          <a:noFill/>
        </p:spPr>
        <p:txBody>
          <a:bodyPr wrap="square">
            <a:spAutoFit/>
          </a:bodyPr>
          <a:lstStyle/>
          <a:p>
            <a:r>
              <a:rPr lang="en-US" sz="2400" dirty="0"/>
              <a:t>1</a:t>
            </a:r>
            <a:r>
              <a:rPr lang="en-US" sz="2400" baseline="30000" dirty="0"/>
              <a:t>st</a:t>
            </a:r>
            <a:r>
              <a:rPr lang="en-US" sz="2400" dirty="0"/>
              <a:t> iteration: without preventive functions</a:t>
            </a:r>
          </a:p>
          <a:p>
            <a:r>
              <a:rPr lang="en-US" sz="2400" dirty="0"/>
              <a:t>2</a:t>
            </a:r>
            <a:r>
              <a:rPr lang="en-US" sz="2400" baseline="30000" dirty="0"/>
              <a:t>nd</a:t>
            </a:r>
            <a:r>
              <a:rPr lang="en-US" sz="2400" dirty="0"/>
              <a:t> iteration: with voltage reduction function</a:t>
            </a:r>
          </a:p>
          <a:p>
            <a:r>
              <a:rPr lang="en-US" sz="2400" dirty="0"/>
              <a:t>3</a:t>
            </a:r>
            <a:r>
              <a:rPr lang="en-US" sz="2400" baseline="30000" dirty="0"/>
              <a:t>rd</a:t>
            </a:r>
            <a:r>
              <a:rPr lang="en-US" sz="2400" dirty="0"/>
              <a:t> iteration: with switch blocking function augmented</a:t>
            </a:r>
          </a:p>
          <a:p>
            <a:endParaRPr lang="en-US" sz="2400" dirty="0"/>
          </a:p>
          <a:p>
            <a:r>
              <a:rPr lang="en-US" sz="2400" dirty="0"/>
              <a:t>Recloser 1 at 9:30:</a:t>
            </a:r>
          </a:p>
          <a:p>
            <a:pPr marL="285750" indent="-285750">
              <a:buFont typeface="Arial" panose="020B0604020202020204" pitchFamily="34" charset="0"/>
              <a:buChar char="•"/>
            </a:pPr>
            <a:r>
              <a:rPr lang="en-US" sz="2400" dirty="0"/>
              <a:t>The inrush current at phase 3 is 3500 A in 1</a:t>
            </a:r>
            <a:r>
              <a:rPr lang="en-US" sz="2400" baseline="30000" dirty="0"/>
              <a:t>st</a:t>
            </a:r>
            <a:r>
              <a:rPr lang="en-US" sz="2400" dirty="0"/>
              <a:t> iteration.</a:t>
            </a:r>
          </a:p>
          <a:p>
            <a:pPr marL="285750" indent="-285750">
              <a:buFont typeface="Arial" panose="020B0604020202020204" pitchFamily="34" charset="0"/>
              <a:buChar char="•"/>
            </a:pPr>
            <a:r>
              <a:rPr lang="en-US" sz="2400" dirty="0"/>
              <a:t>The voltage reduction function reduced it to 2600 in 2</a:t>
            </a:r>
            <a:r>
              <a:rPr lang="en-US" sz="2400" baseline="30000" dirty="0"/>
              <a:t>nd</a:t>
            </a:r>
            <a:r>
              <a:rPr lang="en-US" sz="2400" dirty="0"/>
              <a:t> iteration</a:t>
            </a:r>
          </a:p>
          <a:p>
            <a:pPr marL="285750" indent="-285750">
              <a:buFont typeface="Arial" panose="020B0604020202020204" pitchFamily="34" charset="0"/>
              <a:buChar char="•"/>
            </a:pPr>
            <a:r>
              <a:rPr lang="en-US" sz="2400" dirty="0"/>
              <a:t>The switch blocking function reduced it to 1000 A in 3</a:t>
            </a:r>
            <a:r>
              <a:rPr lang="en-US" sz="2400" baseline="30000" dirty="0"/>
              <a:t>rd</a:t>
            </a:r>
            <a:r>
              <a:rPr lang="en-US" sz="2400" dirty="0"/>
              <a:t> iteration.</a:t>
            </a:r>
          </a:p>
          <a:p>
            <a:endParaRPr lang="en-US" dirty="0"/>
          </a:p>
          <a:p>
            <a:endParaRPr lang="en-US" dirty="0"/>
          </a:p>
        </p:txBody>
      </p:sp>
      <p:sp>
        <p:nvSpPr>
          <p:cNvPr id="8" name="TextBox 7">
            <a:extLst>
              <a:ext uri="{FF2B5EF4-FFF2-40B4-BE49-F238E27FC236}">
                <a16:creationId xmlns:a16="http://schemas.microsoft.com/office/drawing/2014/main" id="{7FD17E98-2C74-A15D-C43E-4FC85DD0A838}"/>
              </a:ext>
            </a:extLst>
          </p:cNvPr>
          <p:cNvSpPr txBox="1"/>
          <p:nvPr/>
        </p:nvSpPr>
        <p:spPr>
          <a:xfrm>
            <a:off x="6095999" y="1189226"/>
            <a:ext cx="2462813" cy="287079"/>
          </a:xfrm>
          <a:prstGeom prst="rect">
            <a:avLst/>
          </a:prstGeom>
        </p:spPr>
        <p:txBody>
          <a:bodyPr vert="horz" wrap="none" lIns="91440" tIns="45720" rIns="91440" bIns="45720" rtlCol="0" anchor="b">
            <a:normAutofit fontScale="85000" lnSpcReduction="20000"/>
          </a:bodyPr>
          <a:lstStyle/>
          <a:p>
            <a:pPr algn="r"/>
            <a:r>
              <a:rPr lang="en-US" b="1" dirty="0">
                <a:latin typeface="+mn-lt"/>
              </a:rPr>
              <a:t>Recloser 1 located at bus 149</a:t>
            </a:r>
          </a:p>
        </p:txBody>
      </p:sp>
      <p:sp>
        <p:nvSpPr>
          <p:cNvPr id="9" name="TextBox 8">
            <a:extLst>
              <a:ext uri="{FF2B5EF4-FFF2-40B4-BE49-F238E27FC236}">
                <a16:creationId xmlns:a16="http://schemas.microsoft.com/office/drawing/2014/main" id="{F782693D-5180-E75C-DED7-75FE40D8B484}"/>
              </a:ext>
            </a:extLst>
          </p:cNvPr>
          <p:cNvSpPr txBox="1"/>
          <p:nvPr/>
        </p:nvSpPr>
        <p:spPr>
          <a:xfrm>
            <a:off x="5989672" y="3458214"/>
            <a:ext cx="2462813" cy="287079"/>
          </a:xfrm>
          <a:prstGeom prst="rect">
            <a:avLst/>
          </a:prstGeom>
        </p:spPr>
        <p:txBody>
          <a:bodyPr vert="horz" wrap="none" lIns="91440" tIns="45720" rIns="91440" bIns="45720" rtlCol="0" anchor="b">
            <a:normAutofit fontScale="85000" lnSpcReduction="20000"/>
          </a:bodyPr>
          <a:lstStyle/>
          <a:p>
            <a:pPr algn="r"/>
            <a:r>
              <a:rPr lang="en-US" b="1" dirty="0">
                <a:latin typeface="+mn-lt"/>
              </a:rPr>
              <a:t>Recloser 2 located at bus 98</a:t>
            </a:r>
          </a:p>
        </p:txBody>
      </p:sp>
    </p:spTree>
    <p:extLst>
      <p:ext uri="{BB962C8B-B14F-4D97-AF65-F5344CB8AC3E}">
        <p14:creationId xmlns:p14="http://schemas.microsoft.com/office/powerpoint/2010/main" val="4232379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F9E6A-C73F-864B-BBAE-00B91F96E6C7}"/>
              </a:ext>
            </a:extLst>
          </p:cNvPr>
          <p:cNvSpPr>
            <a:spLocks noGrp="1"/>
          </p:cNvSpPr>
          <p:nvPr>
            <p:ph type="body" sz="quarter" idx="10"/>
          </p:nvPr>
        </p:nvSpPr>
        <p:spPr>
          <a:xfrm>
            <a:off x="524513" y="366495"/>
            <a:ext cx="7938453" cy="666750"/>
          </a:xfrm>
        </p:spPr>
        <p:txBody>
          <a:bodyPr/>
          <a:lstStyle/>
          <a:p>
            <a:r>
              <a:rPr lang="en-US" altLang="zh-CN" sz="3600" b="1" kern="0" dirty="0">
                <a:latin typeface="Calibri" panose="020F0502020204030204" pitchFamily="34" charset="0"/>
                <a:cs typeface="Calibri" panose="020F0502020204030204" pitchFamily="34" charset="0"/>
              </a:rPr>
              <a:t>Field Demonstration Plan</a:t>
            </a:r>
          </a:p>
        </p:txBody>
      </p:sp>
      <p:sp>
        <p:nvSpPr>
          <p:cNvPr id="45" name="TextBox 44">
            <a:extLst>
              <a:ext uri="{FF2B5EF4-FFF2-40B4-BE49-F238E27FC236}">
                <a16:creationId xmlns:a16="http://schemas.microsoft.com/office/drawing/2014/main" id="{9DF850A2-7F4B-2766-1ACA-E79EC6BFEB4D}"/>
              </a:ext>
            </a:extLst>
          </p:cNvPr>
          <p:cNvSpPr txBox="1"/>
          <p:nvPr/>
        </p:nvSpPr>
        <p:spPr>
          <a:xfrm>
            <a:off x="11650980" y="6659880"/>
            <a:ext cx="480060" cy="198120"/>
          </a:xfrm>
          <a:prstGeom prst="rect">
            <a:avLst/>
          </a:prstGeom>
        </p:spPr>
        <p:txBody>
          <a:bodyPr vert="horz" wrap="square" lIns="91440" tIns="45720" rIns="91440" bIns="45720" rtlCol="0" anchor="b">
            <a:noAutofit/>
          </a:bodyPr>
          <a:lstStyle/>
          <a:p>
            <a:pPr algn="r"/>
            <a:fld id="{72C58619-349D-41B0-B6F0-DF366BDD536C}" type="slidenum">
              <a:rPr lang="en-US" sz="1200" b="1" smtClean="0">
                <a:latin typeface="+mn-lt"/>
              </a:rPr>
              <a:t>15</a:t>
            </a:fld>
            <a:endParaRPr lang="en-US" sz="1200" b="1" dirty="0">
              <a:latin typeface="+mn-lt"/>
            </a:endParaRPr>
          </a:p>
        </p:txBody>
      </p:sp>
      <p:pic>
        <p:nvPicPr>
          <p:cNvPr id="23" name="Picture 22" descr="A diagram of a grid&#10;&#10;Description automatically generated with medium confidence">
            <a:extLst>
              <a:ext uri="{FF2B5EF4-FFF2-40B4-BE49-F238E27FC236}">
                <a16:creationId xmlns:a16="http://schemas.microsoft.com/office/drawing/2014/main" id="{A14B5C7C-A52F-40F8-A782-A32ECF308C11}"/>
              </a:ext>
            </a:extLst>
          </p:cNvPr>
          <p:cNvPicPr>
            <a:picLocks noChangeAspect="1"/>
          </p:cNvPicPr>
          <p:nvPr/>
        </p:nvPicPr>
        <p:blipFill>
          <a:blip r:embed="rId3"/>
          <a:srcRect l="8322" r="4840"/>
          <a:stretch/>
        </p:blipFill>
        <p:spPr>
          <a:xfrm>
            <a:off x="5490126" y="1033245"/>
            <a:ext cx="6400884" cy="4914794"/>
          </a:xfrm>
          <a:prstGeom prst="rect">
            <a:avLst/>
          </a:prstGeom>
        </p:spPr>
      </p:pic>
      <p:sp>
        <p:nvSpPr>
          <p:cNvPr id="24" name="Content Placeholder 3">
            <a:extLst>
              <a:ext uri="{FF2B5EF4-FFF2-40B4-BE49-F238E27FC236}">
                <a16:creationId xmlns:a16="http://schemas.microsoft.com/office/drawing/2014/main" id="{676E5675-C5BA-4AD5-A8FF-7242BDE81AAE}"/>
              </a:ext>
            </a:extLst>
          </p:cNvPr>
          <p:cNvSpPr txBox="1">
            <a:spLocks/>
          </p:cNvSpPr>
          <p:nvPr/>
        </p:nvSpPr>
        <p:spPr>
          <a:xfrm>
            <a:off x="300990" y="1280842"/>
            <a:ext cx="5189136" cy="4430486"/>
          </a:xfrm>
          <a:prstGeom prst="rect">
            <a:avLst/>
          </a:prstGeom>
        </p:spPr>
        <p:txBody>
          <a:bodyPr vert="horz" lIns="91440" tIns="45720" rIns="91440" bIns="45720" rtlCol="0" anchor="t">
            <a:noAutofit/>
          </a:bodyPr>
          <a:lstStyle>
            <a:lvl1pPr marL="342872" indent="-34287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890" indent="-285727"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2907"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071"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233"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342900" indent="-342900">
              <a:spcAft>
                <a:spcPts val="600"/>
              </a:spcAft>
              <a:buClrTx/>
              <a:buFont typeface="Arial" panose="020B0604020202020204" pitchFamily="34" charset="0"/>
              <a:buChar char="•"/>
            </a:pPr>
            <a:r>
              <a:rPr lang="en-US" sz="2400" kern="0" dirty="0">
                <a:solidFill>
                  <a:schemeClr val="tx1"/>
                </a:solidFill>
                <a:latin typeface="Calibri" panose="020F0502020204030204" pitchFamily="34" charset="0"/>
                <a:cs typeface="Calibri" panose="020F0502020204030204" pitchFamily="34" charset="0"/>
              </a:rPr>
              <a:t>The field demonstration will be conducted in one distribution feeder of a Midwest utility company.</a:t>
            </a:r>
          </a:p>
          <a:p>
            <a:pPr lvl="1">
              <a:buClrTx/>
            </a:pPr>
            <a:r>
              <a:rPr lang="en-US" sz="2400" dirty="0">
                <a:solidFill>
                  <a:schemeClr val="tx1"/>
                </a:solidFill>
                <a:latin typeface="Calibri" panose="020F0502020204030204" pitchFamily="34" charset="0"/>
                <a:cs typeface="Calibri" panose="020F0502020204030204" pitchFamily="34" charset="0"/>
              </a:rPr>
              <a:t>Number of buses &gt;500</a:t>
            </a:r>
          </a:p>
          <a:p>
            <a:pPr lvl="1">
              <a:buClrTx/>
            </a:pPr>
            <a:r>
              <a:rPr lang="en-US" sz="2400" dirty="0">
                <a:solidFill>
                  <a:schemeClr val="tx1"/>
                </a:solidFill>
                <a:latin typeface="Calibri" panose="020F0502020204030204" pitchFamily="34" charset="0"/>
                <a:cs typeface="Calibri" panose="020F0502020204030204" pitchFamily="34" charset="0"/>
              </a:rPr>
              <a:t>Number of loads &gt;300</a:t>
            </a:r>
          </a:p>
          <a:p>
            <a:pPr lvl="1">
              <a:buClrTx/>
            </a:pPr>
            <a:r>
              <a:rPr lang="en-US" sz="2400" dirty="0">
                <a:solidFill>
                  <a:schemeClr val="tx1"/>
                </a:solidFill>
                <a:latin typeface="Calibri" panose="020F0502020204030204" pitchFamily="34" charset="0"/>
                <a:cs typeface="Calibri" panose="020F0502020204030204" pitchFamily="34" charset="0"/>
              </a:rPr>
              <a:t>Number of switches &gt; 10</a:t>
            </a:r>
          </a:p>
          <a:p>
            <a:pPr lvl="1">
              <a:buClrTx/>
            </a:pPr>
            <a:r>
              <a:rPr lang="en-US" sz="2400" dirty="0">
                <a:solidFill>
                  <a:schemeClr val="tx1"/>
                </a:solidFill>
                <a:latin typeface="Calibri" panose="020F0502020204030204" pitchFamily="34" charset="0"/>
                <a:cs typeface="Calibri" panose="020F0502020204030204" pitchFamily="34" charset="0"/>
              </a:rPr>
              <a:t>Total installed solar PVs &gt; 600 kW</a:t>
            </a:r>
          </a:p>
          <a:p>
            <a:pPr lvl="1">
              <a:buClrTx/>
            </a:pPr>
            <a:r>
              <a:rPr lang="en-US" sz="2400" dirty="0">
                <a:solidFill>
                  <a:schemeClr val="tx1"/>
                </a:solidFill>
                <a:latin typeface="Calibri" panose="020F0502020204030204" pitchFamily="34" charset="0"/>
                <a:cs typeface="Calibri" panose="020F0502020204030204" pitchFamily="34" charset="0"/>
              </a:rPr>
              <a:t>Peak demand &gt; 500 kW</a:t>
            </a:r>
          </a:p>
          <a:p>
            <a:pPr lvl="1">
              <a:buClrTx/>
            </a:pPr>
            <a:r>
              <a:rPr lang="en-US" sz="2400" dirty="0">
                <a:solidFill>
                  <a:schemeClr val="tx1"/>
                </a:solidFill>
                <a:latin typeface="Calibri" panose="020F0502020204030204" pitchFamily="34" charset="0"/>
                <a:cs typeface="Calibri" panose="020F0502020204030204" pitchFamily="34" charset="0"/>
              </a:rPr>
              <a:t>Battery storage = 1.25MVA/1.5 MWh</a:t>
            </a:r>
          </a:p>
          <a:p>
            <a:pPr marL="342900" indent="-342900">
              <a:spcAft>
                <a:spcPts val="600"/>
              </a:spcAft>
              <a:buClrTx/>
              <a:buFont typeface="Arial" panose="020B0604020202020204" pitchFamily="34" charset="0"/>
              <a:buChar char="•"/>
            </a:pPr>
            <a:endParaRPr lang="en-US" sz="2000" kern="0" dirty="0">
              <a:solidFill>
                <a:schemeClr val="tx1"/>
              </a:solidFill>
              <a:latin typeface="Calibri" panose="020F0502020204030204" pitchFamily="34" charset="0"/>
              <a:cs typeface="Calibri" panose="020F0502020204030204" pitchFamily="34" charset="0"/>
            </a:endParaRPr>
          </a:p>
          <a:p>
            <a:pPr marL="342900" indent="-342900">
              <a:spcAft>
                <a:spcPts val="600"/>
              </a:spcAft>
              <a:buClrTx/>
              <a:buFont typeface="Arial" panose="020B0604020202020204" pitchFamily="34" charset="0"/>
              <a:buChar char="•"/>
            </a:pPr>
            <a:endParaRPr lang="en-US" sz="2000" kern="0" dirty="0">
              <a:solidFill>
                <a:schemeClr val="tx1"/>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71EBA78-9627-43AB-BF18-2DC77DB43C59}"/>
              </a:ext>
            </a:extLst>
          </p:cNvPr>
          <p:cNvSpPr txBox="1"/>
          <p:nvPr/>
        </p:nvSpPr>
        <p:spPr>
          <a:xfrm>
            <a:off x="183767" y="6337616"/>
            <a:ext cx="9694129" cy="307777"/>
          </a:xfrm>
          <a:prstGeom prst="rect">
            <a:avLst/>
          </a:prstGeom>
          <a:noFill/>
        </p:spPr>
        <p:txBody>
          <a:bodyPr wrap="none" rtlCol="0">
            <a:spAutoFit/>
          </a:bodyPr>
          <a:lstStyle/>
          <a:p>
            <a:pPr algn="ctr"/>
            <a:r>
              <a:rPr lang="en-US" sz="1400" dirty="0">
                <a:latin typeface="Calibri" panose="020F0502020204030204" pitchFamily="34" charset="0"/>
                <a:cs typeface="Calibri" panose="020F0502020204030204" pitchFamily="34" charset="0"/>
              </a:rPr>
              <a:t>NREL-led DOE SETO Project “Solar-Assisted, Stakeholder-Engaged, Autonomous Restoration with Data Orchestration (Solar-HERO)”</a:t>
            </a:r>
          </a:p>
        </p:txBody>
      </p:sp>
    </p:spTree>
    <p:extLst>
      <p:ext uri="{BB962C8B-B14F-4D97-AF65-F5344CB8AC3E}">
        <p14:creationId xmlns:p14="http://schemas.microsoft.com/office/powerpoint/2010/main" val="250320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Conclusion</a:t>
            </a:r>
          </a:p>
        </p:txBody>
      </p:sp>
      <p:sp>
        <p:nvSpPr>
          <p:cNvPr id="4" name="Text Placeholder 3">
            <a:extLst>
              <a:ext uri="{FF2B5EF4-FFF2-40B4-BE49-F238E27FC236}">
                <a16:creationId xmlns:a16="http://schemas.microsoft.com/office/drawing/2014/main" id="{61F2A38F-1329-CB45-8996-F9A35C42D837}"/>
              </a:ext>
            </a:extLst>
          </p:cNvPr>
          <p:cNvSpPr>
            <a:spLocks noGrp="1"/>
          </p:cNvSpPr>
          <p:nvPr>
            <p:ph type="body" sz="quarter" idx="12"/>
          </p:nvPr>
        </p:nvSpPr>
        <p:spPr>
          <a:xfrm>
            <a:off x="167514" y="1070500"/>
            <a:ext cx="11856972" cy="4427475"/>
          </a:xfrm>
        </p:spPr>
        <p:txBody>
          <a:bodyPr>
            <a:normAutofit fontScale="40000" lnSpcReduction="20000"/>
          </a:bodyPr>
          <a:lstStyle/>
          <a:p>
            <a:r>
              <a:rPr lang="en-US" sz="8000" dirty="0"/>
              <a:t>A comprehensive bottom-up framework for </a:t>
            </a:r>
            <a:r>
              <a:rPr lang="en-US" sz="8000" dirty="0" err="1"/>
              <a:t>blackstart</a:t>
            </a:r>
            <a:r>
              <a:rPr lang="en-US" sz="8000" dirty="0"/>
              <a:t> of distribution system with inrush current is studied.</a:t>
            </a:r>
          </a:p>
          <a:p>
            <a:endParaRPr lang="en-US" sz="8000" dirty="0"/>
          </a:p>
          <a:p>
            <a:r>
              <a:rPr lang="en-US" sz="8000" dirty="0"/>
              <a:t>The framework integrated</a:t>
            </a:r>
          </a:p>
          <a:p>
            <a:pPr marL="628650" lvl="2" indent="0">
              <a:buNone/>
            </a:pPr>
            <a:r>
              <a:rPr lang="en-US" sz="7600" dirty="0"/>
              <a:t>(a) </a:t>
            </a:r>
            <a:r>
              <a:rPr lang="en-US" sz="7600" dirty="0" err="1"/>
              <a:t>blackstart</a:t>
            </a:r>
            <a:r>
              <a:rPr lang="en-US" sz="7600" dirty="0"/>
              <a:t> optimization module; comprising of grid-forming &amp; grid-following inverters, ZIP-based cold loads, switches,  reclosers, and fuses </a:t>
            </a:r>
          </a:p>
          <a:p>
            <a:pPr marL="628650" lvl="2" indent="0">
              <a:buNone/>
            </a:pPr>
            <a:r>
              <a:rPr lang="en-US" sz="7600" dirty="0"/>
              <a:t>(b) inrush current estimation and prevention module</a:t>
            </a:r>
          </a:p>
          <a:p>
            <a:pPr marL="0" indent="0">
              <a:buNone/>
            </a:pPr>
            <a:endParaRPr lang="en-US" sz="8000" dirty="0"/>
          </a:p>
          <a:p>
            <a:r>
              <a:rPr lang="en-US" sz="8000" dirty="0"/>
              <a:t>The framework iteratively optimized the </a:t>
            </a:r>
            <a:r>
              <a:rPr lang="en-US" sz="8000" dirty="0" err="1"/>
              <a:t>blackstart</a:t>
            </a:r>
            <a:r>
              <a:rPr lang="en-US" sz="8000" dirty="0"/>
              <a:t> switching sequence ensuring no tripping from peak inrush currents.</a:t>
            </a:r>
          </a:p>
        </p:txBody>
      </p:sp>
      <p:sp>
        <p:nvSpPr>
          <p:cNvPr id="3" name="TextBox 2">
            <a:extLst>
              <a:ext uri="{FF2B5EF4-FFF2-40B4-BE49-F238E27FC236}">
                <a16:creationId xmlns:a16="http://schemas.microsoft.com/office/drawing/2014/main" id="{6DAD9BC0-A618-724E-9A7A-FF97573ADA6A}"/>
              </a:ext>
            </a:extLst>
          </p:cNvPr>
          <p:cNvSpPr txBox="1"/>
          <p:nvPr/>
        </p:nvSpPr>
        <p:spPr>
          <a:xfrm>
            <a:off x="167514" y="5856790"/>
            <a:ext cx="11856972" cy="634694"/>
          </a:xfrm>
          <a:prstGeom prst="rect">
            <a:avLst/>
          </a:prstGeom>
        </p:spPr>
        <p:txBody>
          <a:bodyPr vert="horz" wrap="square" lIns="91440" tIns="45720" rIns="91440" bIns="45720" rtlCol="0" anchor="b">
            <a:noAutofit/>
          </a:bodyPr>
          <a:lstStyle/>
          <a:p>
            <a:r>
              <a:rPr lang="en-US" sz="2000" dirty="0"/>
              <a:t>For detailed mathematical formulation, refer to pre-print:</a:t>
            </a:r>
          </a:p>
          <a:p>
            <a:r>
              <a:rPr lang="en-US" sz="2000" dirty="0"/>
              <a:t>B. Cong, S. Maharjan, Z. Wang, “Model Predictive Black Start for Dynamic Formation of DER-Led Microgrids with Inrush Current Impacts”, submitted to IEEE Trans. Smart Grid. </a:t>
            </a:r>
            <a:r>
              <a:rPr lang="en-US" sz="2000" dirty="0">
                <a:hlinkClick r:id="rId3"/>
              </a:rPr>
              <a:t>https://arxiv.org/abs/2507.12569</a:t>
            </a:r>
            <a:r>
              <a:rPr lang="en-US" sz="2000" dirty="0"/>
              <a:t> </a:t>
            </a:r>
            <a:endParaRPr lang="en-US" sz="2000" b="1" dirty="0">
              <a:latin typeface="+mn-lt"/>
            </a:endParaRPr>
          </a:p>
        </p:txBody>
      </p:sp>
    </p:spTree>
    <p:extLst>
      <p:ext uri="{BB962C8B-B14F-4D97-AF65-F5344CB8AC3E}">
        <p14:creationId xmlns:p14="http://schemas.microsoft.com/office/powerpoint/2010/main" val="1466570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4D0783-9254-D940-B0E3-5F7BF16A025E}"/>
              </a:ext>
            </a:extLst>
          </p:cNvPr>
          <p:cNvSpPr>
            <a:spLocks noGrp="1"/>
          </p:cNvSpPr>
          <p:nvPr>
            <p:ph type="body" sz="quarter" idx="12"/>
          </p:nvPr>
        </p:nvSpPr>
        <p:spPr>
          <a:xfrm>
            <a:off x="2933678" y="1791560"/>
            <a:ext cx="6099356" cy="1863524"/>
          </a:xfrm>
        </p:spPr>
        <p:txBody>
          <a:bodyPr/>
          <a:lstStyle/>
          <a:p>
            <a:pPr algn="ctr"/>
            <a:r>
              <a:rPr lang="en-US" altLang="en-US" sz="8000" b="1" dirty="0"/>
              <a:t>Thank you!</a:t>
            </a:r>
          </a:p>
          <a:p>
            <a:pPr algn="ctr"/>
            <a:r>
              <a:rPr lang="en-US" altLang="en-US" dirty="0"/>
              <a:t>Q&amp;A</a:t>
            </a:r>
            <a:endParaRPr lang="en-US" altLang="en-US" sz="8000" b="1" dirty="0"/>
          </a:p>
        </p:txBody>
      </p:sp>
      <p:sp>
        <p:nvSpPr>
          <p:cNvPr id="6" name="TextBox 5">
            <a:extLst>
              <a:ext uri="{FF2B5EF4-FFF2-40B4-BE49-F238E27FC236}">
                <a16:creationId xmlns:a16="http://schemas.microsoft.com/office/drawing/2014/main" id="{07A98C06-06FD-79AC-638E-928495C6AF02}"/>
              </a:ext>
            </a:extLst>
          </p:cNvPr>
          <p:cNvSpPr txBox="1"/>
          <p:nvPr/>
        </p:nvSpPr>
        <p:spPr>
          <a:xfrm>
            <a:off x="3193774" y="4134678"/>
            <a:ext cx="5579165" cy="1007166"/>
          </a:xfrm>
          <a:prstGeom prst="rect">
            <a:avLst/>
          </a:prstGeom>
        </p:spPr>
        <p:txBody>
          <a:bodyPr vert="horz" wrap="square" lIns="91440" tIns="45720" rIns="91440" bIns="45720" rtlCol="0" anchor="b">
            <a:normAutofit/>
          </a:bodyPr>
          <a:lstStyle/>
          <a:p>
            <a:pPr algn="ctr"/>
            <a:r>
              <a:rPr lang="en-US" sz="2800" dirty="0">
                <a:latin typeface="+mn-lt"/>
                <a:hlinkClick r:id="rId2"/>
              </a:rPr>
              <a:t>wzy@iastate.edu</a:t>
            </a:r>
            <a:endParaRPr lang="en-US" sz="2800" dirty="0">
              <a:latin typeface="+mn-lt"/>
            </a:endParaRPr>
          </a:p>
          <a:p>
            <a:pPr algn="ctr"/>
            <a:r>
              <a:rPr lang="en-US" sz="2800" dirty="0">
                <a:latin typeface="+mn-lt"/>
                <a:hlinkClick r:id="rId3"/>
              </a:rPr>
              <a:t>https://wzy.ece.iastate.edu</a:t>
            </a:r>
            <a:r>
              <a:rPr lang="en-US" sz="2800" dirty="0"/>
              <a:t> </a:t>
            </a:r>
            <a:endParaRPr lang="en-US" sz="2800" dirty="0">
              <a:latin typeface="+mn-lt"/>
            </a:endParaRPr>
          </a:p>
        </p:txBody>
      </p:sp>
    </p:spTree>
    <p:extLst>
      <p:ext uri="{BB962C8B-B14F-4D97-AF65-F5344CB8AC3E}">
        <p14:creationId xmlns:p14="http://schemas.microsoft.com/office/powerpoint/2010/main" val="3037008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Inrush Current Modeling &amp; Feasibility Check</a:t>
            </a:r>
          </a:p>
        </p:txBody>
      </p:sp>
      <p:sp>
        <p:nvSpPr>
          <p:cNvPr id="5" name="Text Placeholder 2">
            <a:extLst>
              <a:ext uri="{FF2B5EF4-FFF2-40B4-BE49-F238E27FC236}">
                <a16:creationId xmlns:a16="http://schemas.microsoft.com/office/drawing/2014/main" id="{1A7F7885-1F8D-486B-B04D-30B9505810BC}"/>
              </a:ext>
            </a:extLst>
          </p:cNvPr>
          <p:cNvSpPr>
            <a:spLocks noGrp="1"/>
          </p:cNvSpPr>
          <p:nvPr>
            <p:ph type="body" sz="quarter" idx="11"/>
          </p:nvPr>
        </p:nvSpPr>
        <p:spPr>
          <a:xfrm>
            <a:off x="60456" y="912467"/>
            <a:ext cx="10515600" cy="666750"/>
          </a:xfrm>
        </p:spPr>
        <p:txBody>
          <a:bodyPr/>
          <a:lstStyle/>
          <a:p>
            <a:r>
              <a:rPr lang="en-US" sz="3200" dirty="0"/>
              <a:t>Distribution Transformer (DT) Saturation Model</a:t>
            </a:r>
          </a:p>
        </p:txBody>
      </p:sp>
      <p:pic>
        <p:nvPicPr>
          <p:cNvPr id="10" name="Graphic 9">
            <a:extLst>
              <a:ext uri="{FF2B5EF4-FFF2-40B4-BE49-F238E27FC236}">
                <a16:creationId xmlns:a16="http://schemas.microsoft.com/office/drawing/2014/main" id="{9EDFDE33-D8D3-4838-BA69-668F45565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35288" y="1454636"/>
            <a:ext cx="5721127" cy="4663440"/>
          </a:xfrm>
          <a:prstGeom prst="rect">
            <a:avLst/>
          </a:prstGeom>
        </p:spPr>
      </p:pic>
      <p:graphicFrame>
        <p:nvGraphicFramePr>
          <p:cNvPr id="13" name="Object 12">
            <a:extLst>
              <a:ext uri="{FF2B5EF4-FFF2-40B4-BE49-F238E27FC236}">
                <a16:creationId xmlns:a16="http://schemas.microsoft.com/office/drawing/2014/main" id="{B3EDFDD5-3780-472A-87D1-F1F7D7B07137}"/>
              </a:ext>
            </a:extLst>
          </p:cNvPr>
          <p:cNvGraphicFramePr>
            <a:graphicFrameLocks noChangeAspect="1"/>
          </p:cNvGraphicFramePr>
          <p:nvPr>
            <p:extLst>
              <p:ext uri="{D42A27DB-BD31-4B8C-83A1-F6EECF244321}">
                <p14:modId xmlns:p14="http://schemas.microsoft.com/office/powerpoint/2010/main" val="2052813966"/>
              </p:ext>
            </p:extLst>
          </p:nvPr>
        </p:nvGraphicFramePr>
        <p:xfrm>
          <a:off x="443528" y="2016887"/>
          <a:ext cx="4633533" cy="1337514"/>
        </p:xfrm>
        <a:graphic>
          <a:graphicData uri="http://schemas.openxmlformats.org/presentationml/2006/ole">
            <mc:AlternateContent xmlns:mc="http://schemas.openxmlformats.org/markup-compatibility/2006">
              <mc:Choice xmlns:v="urn:schemas-microsoft-com:vml" Requires="v">
                <p:oleObj name="Equation" r:id="rId4" imgW="2463480" imgH="711000" progId="Equation.DSMT4">
                  <p:embed/>
                </p:oleObj>
              </mc:Choice>
              <mc:Fallback>
                <p:oleObj name="Equation" r:id="rId4" imgW="2463480" imgH="711000" progId="Equation.DSMT4">
                  <p:embed/>
                  <p:pic>
                    <p:nvPicPr>
                      <p:cNvPr id="0" name=""/>
                      <p:cNvPicPr/>
                      <p:nvPr/>
                    </p:nvPicPr>
                    <p:blipFill>
                      <a:blip r:embed="rId5"/>
                      <a:stretch>
                        <a:fillRect/>
                      </a:stretch>
                    </p:blipFill>
                    <p:spPr>
                      <a:xfrm>
                        <a:off x="443528" y="2016887"/>
                        <a:ext cx="4633533" cy="1337514"/>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E6F7815-BBFF-4284-AF1D-94F0D285BAFB}"/>
              </a:ext>
            </a:extLst>
          </p:cNvPr>
          <p:cNvGraphicFramePr>
            <a:graphicFrameLocks noChangeAspect="1"/>
          </p:cNvGraphicFramePr>
          <p:nvPr>
            <p:extLst>
              <p:ext uri="{D42A27DB-BD31-4B8C-83A1-F6EECF244321}">
                <p14:modId xmlns:p14="http://schemas.microsoft.com/office/powerpoint/2010/main" val="2527821968"/>
              </p:ext>
            </p:extLst>
          </p:nvPr>
        </p:nvGraphicFramePr>
        <p:xfrm>
          <a:off x="455613" y="4030663"/>
          <a:ext cx="4054475" cy="968375"/>
        </p:xfrm>
        <a:graphic>
          <a:graphicData uri="http://schemas.openxmlformats.org/presentationml/2006/ole">
            <mc:AlternateContent xmlns:mc="http://schemas.openxmlformats.org/markup-compatibility/2006">
              <mc:Choice xmlns:v="urn:schemas-microsoft-com:vml" Requires="v">
                <p:oleObj name="Equation" r:id="rId6" imgW="2019240" imgH="482400" progId="Equation.DSMT4">
                  <p:embed/>
                </p:oleObj>
              </mc:Choice>
              <mc:Fallback>
                <p:oleObj name="Equation" r:id="rId6" imgW="2019240" imgH="482400" progId="Equation.DSMT4">
                  <p:embed/>
                  <p:pic>
                    <p:nvPicPr>
                      <p:cNvPr id="0" name=""/>
                      <p:cNvPicPr/>
                      <p:nvPr/>
                    </p:nvPicPr>
                    <p:blipFill>
                      <a:blip r:embed="rId7"/>
                      <a:stretch>
                        <a:fillRect/>
                      </a:stretch>
                    </p:blipFill>
                    <p:spPr>
                      <a:xfrm>
                        <a:off x="455613" y="4030663"/>
                        <a:ext cx="4054475" cy="968375"/>
                      </a:xfrm>
                      <a:prstGeom prst="rect">
                        <a:avLst/>
                      </a:prstGeom>
                    </p:spPr>
                  </p:pic>
                </p:oleObj>
              </mc:Fallback>
            </mc:AlternateContent>
          </a:graphicData>
        </a:graphic>
      </p:graphicFrame>
      <p:sp>
        <p:nvSpPr>
          <p:cNvPr id="15" name="Text Placeholder 3">
            <a:extLst>
              <a:ext uri="{FF2B5EF4-FFF2-40B4-BE49-F238E27FC236}">
                <a16:creationId xmlns:a16="http://schemas.microsoft.com/office/drawing/2014/main" id="{DA07C10B-89F3-4D38-9FFF-49B02C9EEAD9}"/>
              </a:ext>
            </a:extLst>
          </p:cNvPr>
          <p:cNvSpPr txBox="1">
            <a:spLocks/>
          </p:cNvSpPr>
          <p:nvPr/>
        </p:nvSpPr>
        <p:spPr>
          <a:xfrm>
            <a:off x="60456" y="1470936"/>
            <a:ext cx="5066948" cy="554068"/>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Saturation Indicator Function</a:t>
            </a:r>
          </a:p>
        </p:txBody>
      </p:sp>
      <p:sp>
        <p:nvSpPr>
          <p:cNvPr id="16" name="Text Placeholder 3">
            <a:extLst>
              <a:ext uri="{FF2B5EF4-FFF2-40B4-BE49-F238E27FC236}">
                <a16:creationId xmlns:a16="http://schemas.microsoft.com/office/drawing/2014/main" id="{E570A6DE-D713-4842-BC6C-227044A8B984}"/>
              </a:ext>
            </a:extLst>
          </p:cNvPr>
          <p:cNvSpPr txBox="1">
            <a:spLocks/>
          </p:cNvSpPr>
          <p:nvPr/>
        </p:nvSpPr>
        <p:spPr>
          <a:xfrm>
            <a:off x="60456" y="3392788"/>
            <a:ext cx="5066948" cy="554068"/>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Peak Value of Inrush Current</a:t>
            </a:r>
          </a:p>
        </p:txBody>
      </p:sp>
      <p:sp>
        <p:nvSpPr>
          <p:cNvPr id="17" name="Text Placeholder 3">
            <a:extLst>
              <a:ext uri="{FF2B5EF4-FFF2-40B4-BE49-F238E27FC236}">
                <a16:creationId xmlns:a16="http://schemas.microsoft.com/office/drawing/2014/main" id="{255D62E9-445F-4A2C-A5BE-97C04A7EAF58}"/>
              </a:ext>
            </a:extLst>
          </p:cNvPr>
          <p:cNvSpPr txBox="1">
            <a:spLocks/>
          </p:cNvSpPr>
          <p:nvPr/>
        </p:nvSpPr>
        <p:spPr>
          <a:xfrm>
            <a:off x="60456" y="5213448"/>
            <a:ext cx="5851457" cy="1278035"/>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Given the </a:t>
            </a:r>
            <a:r>
              <a:rPr lang="el-GR" i="1" dirty="0">
                <a:cs typeface="Times New Roman" panose="02020603050405020304" pitchFamily="18" charset="0"/>
              </a:rPr>
              <a:t>λ</a:t>
            </a:r>
            <a:r>
              <a:rPr lang="en-US" i="1" baseline="-25000" dirty="0">
                <a:cs typeface="Times New Roman" panose="02020603050405020304" pitchFamily="18" charset="0"/>
              </a:rPr>
              <a:t>0</a:t>
            </a:r>
            <a:r>
              <a:rPr lang="en-US" dirty="0">
                <a:cs typeface="Times New Roman" panose="02020603050405020304" pitchFamily="18" charset="0"/>
              </a:rPr>
              <a:t>, the worst-case closing angle </a:t>
            </a:r>
            <a:r>
              <a:rPr lang="el-GR" i="1" dirty="0">
                <a:cs typeface="Times New Roman" panose="02020603050405020304" pitchFamily="18" charset="0"/>
              </a:rPr>
              <a:t>θ</a:t>
            </a:r>
            <a:r>
              <a:rPr lang="en-US" i="1" baseline="-25000" dirty="0">
                <a:cs typeface="Times New Roman" panose="02020603050405020304" pitchFamily="18" charset="0"/>
              </a:rPr>
              <a:t>WC</a:t>
            </a:r>
            <a:r>
              <a:rPr lang="en-US" i="1" dirty="0">
                <a:cs typeface="Times New Roman" panose="02020603050405020304" pitchFamily="18" charset="0"/>
              </a:rPr>
              <a:t> </a:t>
            </a:r>
            <a:r>
              <a:rPr lang="en-US" dirty="0">
                <a:cs typeface="Times New Roman" panose="02020603050405020304" pitchFamily="18" charset="0"/>
              </a:rPr>
              <a:t>can be identified to estimate the maximum </a:t>
            </a:r>
            <a:r>
              <a:rPr lang="en-US" i="1" dirty="0" err="1">
                <a:cs typeface="Times New Roman" panose="02020603050405020304" pitchFamily="18" charset="0"/>
              </a:rPr>
              <a:t>i</a:t>
            </a:r>
            <a:r>
              <a:rPr lang="en-US" i="1" baseline="-25000" dirty="0" err="1">
                <a:cs typeface="Times New Roman" panose="02020603050405020304" pitchFamily="18" charset="0"/>
              </a:rPr>
              <a:t>pk</a:t>
            </a:r>
            <a:r>
              <a:rPr lang="en-US" dirty="0">
                <a:cs typeface="Times New Roman" panose="02020603050405020304" pitchFamily="18" charset="0"/>
              </a:rPr>
              <a:t>.</a:t>
            </a:r>
            <a:endParaRPr lang="en-US" i="1" baseline="-25000" dirty="0"/>
          </a:p>
        </p:txBody>
      </p:sp>
      <p:sp>
        <p:nvSpPr>
          <p:cNvPr id="18" name="Text Placeholder 3">
            <a:extLst>
              <a:ext uri="{FF2B5EF4-FFF2-40B4-BE49-F238E27FC236}">
                <a16:creationId xmlns:a16="http://schemas.microsoft.com/office/drawing/2014/main" id="{175061A0-27EA-4690-9065-9E8D3640D6AA}"/>
              </a:ext>
            </a:extLst>
          </p:cNvPr>
          <p:cNvSpPr txBox="1">
            <a:spLocks/>
          </p:cNvSpPr>
          <p:nvPr/>
        </p:nvSpPr>
        <p:spPr>
          <a:xfrm>
            <a:off x="5877838" y="6070175"/>
            <a:ext cx="5636025" cy="541634"/>
          </a:xfrm>
          <a:prstGeom prst="rect">
            <a:avLst/>
          </a:prstGeom>
        </p:spPr>
        <p:txBody>
          <a:bodyPr vert="horz" lIns="91440" tIns="45720" rIns="91440" bIns="45720" rtlCol="0">
            <a:norm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Core saturation and inrush current</a:t>
            </a:r>
          </a:p>
        </p:txBody>
      </p:sp>
    </p:spTree>
    <p:extLst>
      <p:ext uri="{BB962C8B-B14F-4D97-AF65-F5344CB8AC3E}">
        <p14:creationId xmlns:p14="http://schemas.microsoft.com/office/powerpoint/2010/main" val="74190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6F29D8-B079-EDDE-A02A-F9A86E19D655}"/>
              </a:ext>
            </a:extLst>
          </p:cNvPr>
          <p:cNvSpPr>
            <a:spLocks noGrp="1"/>
          </p:cNvSpPr>
          <p:nvPr>
            <p:ph type="body" sz="quarter" idx="10"/>
          </p:nvPr>
        </p:nvSpPr>
        <p:spPr>
          <a:xfrm>
            <a:off x="159356" y="334522"/>
            <a:ext cx="6959600" cy="666750"/>
          </a:xfrm>
        </p:spPr>
        <p:txBody>
          <a:bodyPr/>
          <a:lstStyle/>
          <a:p>
            <a:r>
              <a:rPr lang="en-US" sz="3600" dirty="0"/>
              <a:t>Modeling Energizing Switch (ESW)</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0240F94-DD21-AD0A-A48A-9B2B3C8730B5}"/>
                  </a:ext>
                </a:extLst>
              </p:cNvPr>
              <p:cNvSpPr>
                <a:spLocks noGrp="1"/>
              </p:cNvSpPr>
              <p:nvPr>
                <p:ph sz="quarter" idx="13"/>
              </p:nvPr>
            </p:nvSpPr>
            <p:spPr>
              <a:xfrm>
                <a:off x="308472" y="1134736"/>
                <a:ext cx="11578728" cy="5388741"/>
              </a:xfrm>
            </p:spPr>
            <p:txBody>
              <a:bodyPr>
                <a:normAutofit/>
              </a:bodyPr>
              <a:lstStyle/>
              <a:p>
                <a:pPr marL="457200" indent="-457200">
                  <a:buFont typeface="Arial" panose="020B0604020202020204" pitchFamily="34" charset="0"/>
                  <a:buChar char="•"/>
                </a:pPr>
                <a:r>
                  <a:rPr lang="en-US" sz="2400" dirty="0"/>
                  <a:t>ESWs are turned ON to power the inactive bus blocks.</a:t>
                </a:r>
              </a:p>
              <a:p>
                <a:pPr marL="457200" indent="-457200">
                  <a:buFont typeface="Arial" panose="020B0604020202020204" pitchFamily="34" charset="0"/>
                  <a:buChar char="•"/>
                </a:pPr>
                <a:r>
                  <a:rPr lang="en-US" sz="2400" dirty="0"/>
                  <a:t>Breaker, reclosers, or tie-switches.</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An energizing switch </a:t>
                </a:r>
                <a14:m>
                  <m:oMath xmlns:m="http://schemas.openxmlformats.org/officeDocument/2006/math">
                    <m:r>
                      <a:rPr lang="en-US" sz="2400" i="1" smtClean="0">
                        <a:latin typeface="Cambria Math" panose="02040503050406030204" pitchFamily="18" charset="0"/>
                        <a:ea typeface="Aptos" panose="020B0004020202020204" pitchFamily="34" charset="0"/>
                        <a:cs typeface="Mangal" panose="02040503050203030202" pitchFamily="18" charset="0"/>
                      </a:rPr>
                      <m:t>(</m:t>
                    </m:r>
                    <m:r>
                      <a:rPr lang="en-US" sz="2400" i="1" smtClean="0">
                        <a:latin typeface="Cambria Math" panose="02040503050406030204" pitchFamily="18" charset="0"/>
                        <a:ea typeface="Aptos" panose="020B0004020202020204" pitchFamily="34" charset="0"/>
                        <a:cs typeface="Mangal" panose="02040503050203030202" pitchFamily="18" charset="0"/>
                      </a:rPr>
                      <m:t>𝑖</m:t>
                    </m:r>
                    <m:r>
                      <a:rPr lang="en-US" sz="2400" i="1" smtClean="0">
                        <a:latin typeface="Cambria Math" panose="02040503050406030204" pitchFamily="18" charset="0"/>
                        <a:ea typeface="Aptos" panose="020B0004020202020204" pitchFamily="34" charset="0"/>
                        <a:cs typeface="Mangal" panose="02040503050203030202" pitchFamily="18" charset="0"/>
                      </a:rPr>
                      <m:t>, </m:t>
                    </m:r>
                    <m:r>
                      <a:rPr lang="en-US" sz="2400" i="1" smtClean="0">
                        <a:latin typeface="Cambria Math" panose="02040503050406030204" pitchFamily="18" charset="0"/>
                        <a:ea typeface="Aptos" panose="020B0004020202020204" pitchFamily="34" charset="0"/>
                        <a:cs typeface="Mangal" panose="02040503050203030202" pitchFamily="18" charset="0"/>
                      </a:rPr>
                      <m:t>𝑗</m:t>
                    </m:r>
                    <m:r>
                      <a:rPr lang="en-US" sz="2400" i="1" smtClean="0">
                        <a:latin typeface="Cambria Math" panose="02040503050406030204" pitchFamily="18" charset="0"/>
                        <a:ea typeface="Aptos" panose="020B0004020202020204" pitchFamily="34" charset="0"/>
                        <a:cs typeface="Mangal" panose="02040503050203030202" pitchFamily="18" charset="0"/>
                      </a:rPr>
                      <m:t>)</m:t>
                    </m:r>
                  </m:oMath>
                </a14:m>
                <a:r>
                  <a:rPr lang="en-US" sz="2400" dirty="0">
                    <a:latin typeface="Calibri" panose="020F0502020204030204" pitchFamily="34" charset="0"/>
                    <a:cs typeface="Calibri" panose="020F0502020204030204" pitchFamily="34" charset="0"/>
                  </a:rPr>
                  <a:t> may have five states while </a:t>
                </a:r>
                <a:r>
                  <a:rPr lang="en-US" sz="2400" dirty="0" err="1">
                    <a:latin typeface="Calibri" panose="020F0502020204030204" pitchFamily="34" charset="0"/>
                    <a:cs typeface="Calibri" panose="020F0502020204030204" pitchFamily="34" charset="0"/>
                  </a:rPr>
                  <a:t>blackstarting</a:t>
                </a:r>
                <a:r>
                  <a:rPr lang="en-US" sz="2400" dirty="0">
                    <a:latin typeface="Calibri" panose="020F0502020204030204" pitchFamily="34" charset="0"/>
                    <a:cs typeface="Calibri" panose="020F0502020204030204" pitchFamily="34" charset="0"/>
                  </a:rPr>
                  <a:t>.</a:t>
                </a: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All five states of the switch can be defined as:</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When a switch </a:t>
                </a:r>
                <a14:m>
                  <m:oMath xmlns:m="http://schemas.openxmlformats.org/officeDocument/2006/math">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𝑖</m:t>
                    </m:r>
                    <m:r>
                      <a:rPr lang="en-US" sz="2400" i="1">
                        <a:latin typeface="Cambria Math" panose="02040503050406030204" pitchFamily="18" charset="0"/>
                        <a:ea typeface="Aptos" panose="020B0004020202020204" pitchFamily="34" charset="0"/>
                        <a:cs typeface="Mangal" panose="02040503050203030202" pitchFamily="18" charset="0"/>
                      </a:rPr>
                      <m:t>, </m:t>
                    </m:r>
                    <m:r>
                      <a:rPr lang="en-US" sz="2400" i="1">
                        <a:latin typeface="Cambria Math" panose="02040503050406030204" pitchFamily="18" charset="0"/>
                        <a:ea typeface="Aptos" panose="020B0004020202020204" pitchFamily="34" charset="0"/>
                        <a:cs typeface="Mangal" panose="02040503050203030202" pitchFamily="18" charset="0"/>
                      </a:rPr>
                      <m:t>𝑗</m:t>
                    </m:r>
                    <m:r>
                      <a:rPr lang="en-US" sz="2400" i="1">
                        <a:latin typeface="Cambria Math" panose="02040503050406030204" pitchFamily="18" charset="0"/>
                        <a:ea typeface="Aptos" panose="020B0004020202020204" pitchFamily="34" charset="0"/>
                        <a:cs typeface="Mangal" panose="02040503050203030202" pitchFamily="18" charset="0"/>
                      </a:rPr>
                      <m:t>)</m:t>
                    </m:r>
                  </m:oMath>
                </a14:m>
                <a:r>
                  <a:rPr lang="en-US" sz="2400" dirty="0">
                    <a:latin typeface="Calibri" panose="020F0502020204030204" pitchFamily="34" charset="0"/>
                    <a:cs typeface="Calibri" panose="020F0502020204030204" pitchFamily="34" charset="0"/>
                  </a:rPr>
                  <a:t> is closed, </a:t>
                </a:r>
                <a14:m>
                  <m:oMath xmlns:m="http://schemas.openxmlformats.org/officeDocument/2006/math">
                    <m:sSub>
                      <m:sSubPr>
                        <m:ctrlPr>
                          <a:rPr lang="en-US" sz="2400" b="0" i="1" smtClean="0">
                            <a:latin typeface="Cambria Math" panose="02040503050406030204" pitchFamily="18" charset="0"/>
                            <a:cs typeface="Calibri" panose="020F0502020204030204" pitchFamily="34" charset="0"/>
                          </a:rPr>
                        </m:ctrlPr>
                      </m:sSubPr>
                      <m:e>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𝑓</m:t>
                            </m:r>
                          </m:e>
                          <m:sub>
                            <m:r>
                              <a:rPr lang="en-US" sz="2400" b="0" i="1" smtClean="0">
                                <a:latin typeface="Cambria Math" panose="02040503050406030204" pitchFamily="18" charset="0"/>
                                <a:cs typeface="Calibri" panose="020F0502020204030204" pitchFamily="34" charset="0"/>
                              </a:rPr>
                              <m:t>𝑖</m:t>
                            </m:r>
                          </m:sub>
                        </m:sSub>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𝑓</m:t>
                        </m:r>
                      </m:e>
                      <m:sub>
                        <m:r>
                          <a:rPr lang="en-US" sz="2400" b="0" i="1" smtClean="0">
                            <a:latin typeface="Cambria Math" panose="02040503050406030204" pitchFamily="18" charset="0"/>
                            <a:cs typeface="Calibri" panose="020F0502020204030204" pitchFamily="34" charset="0"/>
                          </a:rPr>
                          <m:t>𝑗</m:t>
                        </m:r>
                      </m:sub>
                    </m:sSub>
                  </m:oMath>
                </a14:m>
                <a:r>
                  <a:rPr lang="en-US" sz="2400" dirty="0">
                    <a:latin typeface="Calibri" panose="020F0502020204030204" pitchFamily="34" charset="0"/>
                    <a:cs typeface="Calibri" panose="020F0502020204030204" pitchFamily="34" charset="0"/>
                  </a:rPr>
                  <a:t>, whereas when switch is open </a:t>
                </a:r>
                <a14:m>
                  <m:oMath xmlns:m="http://schemas.openxmlformats.org/officeDocument/2006/math">
                    <m:sSub>
                      <m:sSubPr>
                        <m:ctrlPr>
                          <a:rPr lang="en-US" sz="2400" i="1">
                            <a:latin typeface="Cambria Math" panose="02040503050406030204" pitchFamily="18" charset="0"/>
                            <a:cs typeface="Calibri" panose="020F0502020204030204" pitchFamily="34" charset="0"/>
                          </a:rPr>
                        </m:ctrlPr>
                      </m:sSub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𝑓</m:t>
                            </m:r>
                          </m:e>
                          <m:sub>
                            <m:r>
                              <a:rPr lang="en-US" sz="2400" i="1">
                                <a:latin typeface="Cambria Math" panose="02040503050406030204" pitchFamily="18" charset="0"/>
                                <a:cs typeface="Calibri" panose="020F0502020204030204" pitchFamily="34" charset="0"/>
                              </a:rPr>
                              <m:t>𝑖</m:t>
                            </m:r>
                          </m:sub>
                        </m:sSub>
                        <m:r>
                          <a:rPr lang="en-US" sz="2400" i="1" smtClean="0">
                            <a:latin typeface="Cambria Math" panose="02040503050406030204" pitchFamily="18" charset="0"/>
                            <a:ea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𝑓</m:t>
                        </m:r>
                      </m:e>
                      <m:sub>
                        <m:r>
                          <a:rPr lang="en-US" sz="2400" i="1">
                            <a:latin typeface="Cambria Math" panose="02040503050406030204" pitchFamily="18" charset="0"/>
                            <a:cs typeface="Calibri" panose="020F0502020204030204" pitchFamily="34" charset="0"/>
                          </a:rPr>
                          <m:t>𝑗</m:t>
                        </m:r>
                      </m:sub>
                    </m:sSub>
                  </m:oMath>
                </a14:m>
                <a:endParaRPr lang="en-US" sz="2400" dirty="0">
                  <a:latin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sz="18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800" b="0" i="1" smtClean="0">
                              <a:effectLst/>
                              <a:latin typeface="Cambria Math" panose="02040503050406030204" pitchFamily="18" charset="0"/>
                              <a:ea typeface="Aptos" panose="020B0004020202020204" pitchFamily="34" charset="0"/>
                              <a:cs typeface="Mangal" panose="02040503050203030202" pitchFamily="18" charset="0"/>
                            </a:rPr>
                            <m:t>−</m:t>
                          </m:r>
                          <m:d>
                            <m:dPr>
                              <m:ctrlPr>
                                <a:rPr lang="en-US" sz="1800" b="0" i="1" smtClean="0">
                                  <a:effectLst/>
                                  <a:latin typeface="Cambria Math" panose="02040503050406030204" pitchFamily="18" charset="0"/>
                                  <a:ea typeface="Aptos" panose="020B0004020202020204" pitchFamily="34" charset="0"/>
                                  <a:cs typeface="Mangal" panose="02040503050203030202" pitchFamily="18" charset="0"/>
                                </a:rPr>
                              </m:ctrlPr>
                            </m:dPr>
                            <m:e>
                              <m:r>
                                <a:rPr lang="en-US" sz="1800" b="0" i="0" smtClean="0">
                                  <a:effectLst/>
                                  <a:latin typeface="Cambria Math" panose="02040503050406030204" pitchFamily="18" charset="0"/>
                                  <a:ea typeface="Aptos" panose="020B0004020202020204" pitchFamily="34" charset="0"/>
                                  <a:cs typeface="Mangal" panose="02040503050203030202" pitchFamily="18" charset="0"/>
                                </a:rPr>
                                <m:t>1−</m:t>
                              </m:r>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𝑖𝑗</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𝑆𝑊</m:t>
                                  </m:r>
                                </m:sup>
                              </m:sSubSup>
                            </m:e>
                          </m:d>
                          <m:r>
                            <a:rPr lang="en-US" sz="1800" b="0" i="1" smtClean="0">
                              <a:latin typeface="Cambria Math" panose="02040503050406030204" pitchFamily="18" charset="0"/>
                              <a:ea typeface="Aptos" panose="020B0004020202020204" pitchFamily="34" charset="0"/>
                              <a:cs typeface="Mangal" panose="02040503050203030202" pitchFamily="18" charset="0"/>
                            </a:rPr>
                            <m:t>𝑀</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b="0" i="1" smtClean="0">
                              <a:latin typeface="Cambria Math" panose="02040503050406030204" pitchFamily="18" charset="0"/>
                              <a:ea typeface="Aptos" panose="020B0004020202020204" pitchFamily="34" charset="0"/>
                              <a:cs typeface="Mangal" panose="02040503050203030202" pitchFamily="18" charset="0"/>
                            </a:rPr>
                            <m:t>𝑓</m:t>
                          </m:r>
                        </m:e>
                        <m:sub>
                          <m:r>
                            <a:rPr lang="en-US" sz="1800" i="1">
                              <a:effectLst/>
                              <a:latin typeface="Cambria Math" panose="02040503050406030204" pitchFamily="18" charset="0"/>
                              <a:ea typeface="Aptos" panose="020B0004020202020204" pitchFamily="34" charset="0"/>
                              <a:cs typeface="Mangal" panose="02040503050203030202" pitchFamily="18" charset="0"/>
                            </a:rPr>
                            <m:t>𝑖</m:t>
                          </m:r>
                          <m:r>
                            <a:rPr lang="en-US" sz="1800" b="0" i="1" smtClean="0">
                              <a:effectLst/>
                              <a:latin typeface="Cambria Math" panose="02040503050406030204" pitchFamily="18" charset="0"/>
                              <a:ea typeface="Aptos" panose="020B0004020202020204" pitchFamily="34" charset="0"/>
                              <a:cs typeface="Mangal" panose="02040503050203030202" pitchFamily="18" charset="0"/>
                            </a:rPr>
                            <m:t>,</m:t>
                          </m:r>
                          <m:r>
                            <a:rPr lang="en-US" sz="1800" i="1">
                              <a:effectLst/>
                              <a:latin typeface="Cambria Math" panose="02040503050406030204" pitchFamily="18" charset="0"/>
                              <a:ea typeface="Aptos" panose="020B0004020202020204" pitchFamily="34" charset="0"/>
                              <a:cs typeface="Mangal" panose="02040503050203030202" pitchFamily="18" charset="0"/>
                            </a:rPr>
                            <m:t>𝑡</m:t>
                          </m:r>
                        </m:sub>
                        <m:sup>
                          <m:r>
                            <a:rPr lang="en-US" sz="1800" b="0" i="1" smtClean="0">
                              <a:effectLst/>
                              <a:latin typeface="Cambria Math" panose="02040503050406030204" pitchFamily="18" charset="0"/>
                              <a:ea typeface="Aptos" panose="020B0004020202020204" pitchFamily="34" charset="0"/>
                              <a:cs typeface="Mangal" panose="02040503050203030202" pitchFamily="18" charset="0"/>
                            </a:rPr>
                            <m:t> </m:t>
                          </m:r>
                        </m:sup>
                      </m:sSubSup>
                      <m:r>
                        <a:rPr lang="en-US" sz="1800" b="0" i="1" smtClean="0">
                          <a:effectLst/>
                          <a:latin typeface="Cambria Math" panose="02040503050406030204" pitchFamily="18" charset="0"/>
                          <a:ea typeface="Aptos" panose="020B0004020202020204" pitchFamily="34" charset="0"/>
                          <a:cs typeface="Mangal" panose="02040503050203030202" pitchFamily="18" charset="0"/>
                        </a:rPr>
                        <m:t>−</m:t>
                      </m:r>
                      <m:sSub>
                        <m:sSubPr>
                          <m:ctrlPr>
                            <a:rPr lang="en-US" sz="1800" b="0" i="1" smtClean="0">
                              <a:latin typeface="Cambria Math" panose="02040503050406030204" pitchFamily="18" charset="0"/>
                              <a:ea typeface="Aptos" panose="020B0004020202020204" pitchFamily="34" charset="0"/>
                              <a:cs typeface="Mangal" panose="02040503050203030202" pitchFamily="18" charset="0"/>
                            </a:rPr>
                          </m:ctrlPr>
                        </m:sSubPr>
                        <m:e>
                          <m:r>
                            <a:rPr lang="en-US" sz="1800" i="1">
                              <a:latin typeface="Cambria Math" panose="02040503050406030204" pitchFamily="18" charset="0"/>
                              <a:ea typeface="Aptos" panose="020B0004020202020204" pitchFamily="34" charset="0"/>
                              <a:cs typeface="Mangal" panose="02040503050203030202" pitchFamily="18" charset="0"/>
                            </a:rPr>
                            <m:t>𝑓</m:t>
                          </m:r>
                        </m:e>
                        <m:sub>
                          <m:r>
                            <a:rPr lang="en-US" sz="1800" b="0" i="1" smtClean="0">
                              <a:latin typeface="Cambria Math" panose="02040503050406030204" pitchFamily="18" charset="0"/>
                              <a:ea typeface="Aptos" panose="020B0004020202020204" pitchFamily="34" charset="0"/>
                              <a:cs typeface="Mangal" panose="02040503050203030202" pitchFamily="18" charset="0"/>
                            </a:rPr>
                            <m:t>𝑗</m:t>
                          </m:r>
                          <m:r>
                            <a:rPr lang="en-US" sz="1800" b="0" i="1" smtClean="0">
                              <a:latin typeface="Cambria Math" panose="02040503050406030204" pitchFamily="18" charset="0"/>
                              <a:ea typeface="Aptos" panose="020B0004020202020204" pitchFamily="34" charset="0"/>
                              <a:cs typeface="Mangal" panose="02040503050203030202" pitchFamily="18" charset="0"/>
                            </a:rPr>
                            <m:t>,</m:t>
                          </m:r>
                          <m:r>
                            <a:rPr lang="en-US" sz="1800" b="0" i="1" smtClean="0">
                              <a:latin typeface="Cambria Math" panose="02040503050406030204" pitchFamily="18" charset="0"/>
                              <a:ea typeface="Aptos" panose="020B0004020202020204" pitchFamily="34" charset="0"/>
                              <a:cs typeface="Mangal" panose="02040503050203030202" pitchFamily="18" charset="0"/>
                            </a:rPr>
                            <m:t>𝑡</m:t>
                          </m:r>
                        </m:sub>
                      </m:sSub>
                      <m:r>
                        <a:rPr lang="en-US" sz="1800" i="1">
                          <a:latin typeface="Cambria Math" panose="02040503050406030204" pitchFamily="18" charset="0"/>
                          <a:ea typeface="Cambria Math" panose="02040503050406030204" pitchFamily="18" charset="0"/>
                          <a:cs typeface="Mangal" panose="02040503050203030202" pitchFamily="18" charset="0"/>
                        </a:rPr>
                        <m:t>≤</m:t>
                      </m:r>
                      <m:d>
                        <m:dPr>
                          <m:ctrlPr>
                            <a:rPr lang="en-US" sz="1800" i="1">
                              <a:latin typeface="Cambria Math" panose="02040503050406030204" pitchFamily="18" charset="0"/>
                              <a:ea typeface="Aptos" panose="020B0004020202020204" pitchFamily="34" charset="0"/>
                              <a:cs typeface="Mangal" panose="02040503050203030202" pitchFamily="18" charset="0"/>
                            </a:rPr>
                          </m:ctrlPr>
                        </m:dPr>
                        <m:e>
                          <m:r>
                            <a:rPr lang="en-US" sz="1800">
                              <a:latin typeface="Cambria Math" panose="02040503050406030204" pitchFamily="18" charset="0"/>
                              <a:ea typeface="Aptos" panose="020B0004020202020204" pitchFamily="34" charset="0"/>
                              <a:cs typeface="Mangal" panose="02040503050203030202" pitchFamily="18" charset="0"/>
                            </a:rPr>
                            <m:t>1−</m:t>
                          </m:r>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𝑖𝑗</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𝑆𝑊</m:t>
                              </m:r>
                            </m:sup>
                          </m:sSubSup>
                        </m:e>
                      </m:d>
                      <m:r>
                        <a:rPr lang="en-US" sz="1800" i="1">
                          <a:latin typeface="Cambria Math" panose="02040503050406030204" pitchFamily="18" charset="0"/>
                          <a:ea typeface="Aptos" panose="020B0004020202020204" pitchFamily="34" charset="0"/>
                          <a:cs typeface="Mangal" panose="02040503050203030202" pitchFamily="18" charset="0"/>
                        </a:rPr>
                        <m:t>𝑀</m:t>
                      </m:r>
                    </m:oMath>
                  </m:oMathPara>
                </a14:m>
                <a:endParaRPr lang="en-US" sz="1800" dirty="0">
                  <a:effectLst/>
                  <a:latin typeface="Calibri" panose="020F0502020204030204" pitchFamily="34" charset="0"/>
                  <a:ea typeface="Aptos" panose="020B0004020202020204" pitchFamily="34" charset="0"/>
                  <a:cs typeface="Calibri" panose="020F0502020204030204" pitchFamily="34" charset="0"/>
                </a:endParaRP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p>
            </p:txBody>
          </p:sp>
        </mc:Choice>
        <mc:Fallback xmlns="">
          <p:sp>
            <p:nvSpPr>
              <p:cNvPr id="4" name="Content Placeholder 3">
                <a:extLst>
                  <a:ext uri="{FF2B5EF4-FFF2-40B4-BE49-F238E27FC236}">
                    <a16:creationId xmlns:a16="http://schemas.microsoft.com/office/drawing/2014/main" id="{E0240F94-DD21-AD0A-A48A-9B2B3C8730B5}"/>
                  </a:ext>
                </a:extLst>
              </p:cNvPr>
              <p:cNvSpPr>
                <a:spLocks noGrp="1" noRot="1" noChangeAspect="1" noMove="1" noResize="1" noEditPoints="1" noAdjustHandles="1" noChangeArrowheads="1" noChangeShapeType="1" noTextEdit="1"/>
              </p:cNvSpPr>
              <p:nvPr>
                <p:ph sz="quarter" idx="13"/>
              </p:nvPr>
            </p:nvSpPr>
            <p:spPr>
              <a:xfrm>
                <a:off x="308472" y="1134736"/>
                <a:ext cx="11578728" cy="5388741"/>
              </a:xfrm>
              <a:blipFill>
                <a:blip r:embed="rId3"/>
                <a:stretch>
                  <a:fillRect l="-737" t="-90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4258B70-29E4-346A-9E38-3F1B5B7D7E85}"/>
              </a:ext>
            </a:extLst>
          </p:cNvPr>
          <p:cNvSpPr txBox="1"/>
          <p:nvPr/>
        </p:nvSpPr>
        <p:spPr>
          <a:xfrm>
            <a:off x="11650980" y="6659880"/>
            <a:ext cx="480060" cy="198120"/>
          </a:xfrm>
          <a:prstGeom prst="rect">
            <a:avLst/>
          </a:prstGeom>
        </p:spPr>
        <p:txBody>
          <a:bodyPr vert="horz" wrap="square" lIns="91440" tIns="45720" rIns="91440" bIns="45720" rtlCol="0" anchor="b">
            <a:noAutofit/>
          </a:bodyPr>
          <a:lstStyle/>
          <a:p>
            <a:pPr algn="r"/>
            <a:fld id="{72C58619-349D-41B0-B6F0-DF366BDD536C}" type="slidenum">
              <a:rPr lang="en-US" sz="1200" b="1" smtClean="0">
                <a:latin typeface="+mn-lt"/>
              </a:rPr>
              <a:t>19</a:t>
            </a:fld>
            <a:endParaRPr lang="en-US" sz="1200" b="1" dirty="0">
              <a:latin typeface="+mn-lt"/>
            </a:endParaRPr>
          </a:p>
        </p:txBody>
      </p:sp>
      <p:pic>
        <p:nvPicPr>
          <p:cNvPr id="16" name="Picture 15">
            <a:extLst>
              <a:ext uri="{FF2B5EF4-FFF2-40B4-BE49-F238E27FC236}">
                <a16:creationId xmlns:a16="http://schemas.microsoft.com/office/drawing/2014/main" id="{7A39CF8C-1BDA-A101-EC0A-F67501D7A9B5}"/>
              </a:ext>
            </a:extLst>
          </p:cNvPr>
          <p:cNvPicPr>
            <a:picLocks noChangeAspect="1"/>
          </p:cNvPicPr>
          <p:nvPr/>
        </p:nvPicPr>
        <p:blipFill>
          <a:blip r:embed="rId4"/>
          <a:stretch>
            <a:fillRect/>
          </a:stretch>
        </p:blipFill>
        <p:spPr>
          <a:xfrm>
            <a:off x="1029120" y="2416842"/>
            <a:ext cx="6947798" cy="627543"/>
          </a:xfrm>
          <a:prstGeom prst="rect">
            <a:avLst/>
          </a:prstGeom>
        </p:spPr>
      </p:pic>
      <p:pic>
        <p:nvPicPr>
          <p:cNvPr id="18" name="Picture 17">
            <a:extLst>
              <a:ext uri="{FF2B5EF4-FFF2-40B4-BE49-F238E27FC236}">
                <a16:creationId xmlns:a16="http://schemas.microsoft.com/office/drawing/2014/main" id="{1B038663-263C-EFCF-60DB-57D388155B69}"/>
              </a:ext>
            </a:extLst>
          </p:cNvPr>
          <p:cNvPicPr>
            <a:picLocks noChangeAspect="1"/>
          </p:cNvPicPr>
          <p:nvPr/>
        </p:nvPicPr>
        <p:blipFill>
          <a:blip r:embed="rId5"/>
          <a:stretch>
            <a:fillRect/>
          </a:stretch>
        </p:blipFill>
        <p:spPr>
          <a:xfrm>
            <a:off x="1621010" y="3534866"/>
            <a:ext cx="5188146" cy="1950889"/>
          </a:xfrm>
          <a:prstGeom prst="rect">
            <a:avLst/>
          </a:prstGeom>
        </p:spPr>
      </p:pic>
      <p:sp>
        <p:nvSpPr>
          <p:cNvPr id="19" name="Arrow: Right 18">
            <a:extLst>
              <a:ext uri="{FF2B5EF4-FFF2-40B4-BE49-F238E27FC236}">
                <a16:creationId xmlns:a16="http://schemas.microsoft.com/office/drawing/2014/main" id="{73277065-5191-BDAB-641A-C55A500C7261}"/>
              </a:ext>
            </a:extLst>
          </p:cNvPr>
          <p:cNvSpPr/>
          <p:nvPr/>
        </p:nvSpPr>
        <p:spPr>
          <a:xfrm>
            <a:off x="7118956" y="4149656"/>
            <a:ext cx="685800" cy="266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0402AB2-F235-1178-A0AE-1E05B6BA35B3}"/>
                  </a:ext>
                </a:extLst>
              </p:cNvPr>
              <p:cNvSpPr txBox="1"/>
              <p:nvPr/>
            </p:nvSpPr>
            <p:spPr>
              <a:xfrm>
                <a:off x="8251461" y="3509068"/>
                <a:ext cx="2624135" cy="419154"/>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Sup>
                        <m:sSubSupPr>
                          <m:ctrlPr>
                            <a:rPr lang="en-US"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sub>
                        <m:sup>
                          <m:r>
                            <a:rPr lang="en-US"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a:effectLst/>
                          <a:latin typeface="Cambria Math" panose="02040503050406030204" pitchFamily="18" charset="0"/>
                          <a:ea typeface="Aptos" panose="020B0004020202020204" pitchFamily="34" charset="0"/>
                          <a:cs typeface="Mangal" panose="02040503050203030202" pitchFamily="18" charset="0"/>
                        </a:rPr>
                        <m:t>≤</m:t>
                      </m:r>
                      <m:sSubSup>
                        <m:sSubSupPr>
                          <m:ctrlPr>
                            <a:rPr lang="en-US" i="1">
                              <a:effectLst/>
                              <a:latin typeface="Cambria Math" panose="02040503050406030204" pitchFamily="18" charset="0"/>
                              <a:ea typeface="Aptos" panose="020B0004020202020204" pitchFamily="34" charset="0"/>
                              <a:cs typeface="Mangal" panose="02040503050203030202" pitchFamily="18" charset="0"/>
                            </a:rPr>
                          </m:ctrlPr>
                        </m:sSubSupPr>
                        <m:e>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r>
                            <a:rPr lang="en-US" i="1">
                              <a:effectLst/>
                              <a:latin typeface="Cambria Math" panose="02040503050406030204" pitchFamily="18" charset="0"/>
                              <a:ea typeface="Aptos" panose="020B0004020202020204" pitchFamily="34" charset="0"/>
                              <a:cs typeface="Mangal" panose="02040503050203030202" pitchFamily="18" charset="0"/>
                            </a:rPr>
                            <m:t>−</m:t>
                          </m:r>
                          <m:r>
                            <a:rPr lang="en-US">
                              <a:effectLst/>
                              <a:latin typeface="Cambria Math" panose="02040503050406030204" pitchFamily="18" charset="0"/>
                              <a:ea typeface="Aptos" panose="020B0004020202020204" pitchFamily="34" charset="0"/>
                              <a:cs typeface="Mangal" panose="02040503050203030202" pitchFamily="18" charset="0"/>
                            </a:rPr>
                            <m:t>1</m:t>
                          </m:r>
                        </m:sub>
                        <m:sup>
                          <m:r>
                            <a:rPr lang="en-US" i="1">
                              <a:effectLst/>
                              <a:latin typeface="Cambria Math" panose="02040503050406030204" pitchFamily="18" charset="0"/>
                              <a:ea typeface="Aptos" panose="020B0004020202020204" pitchFamily="34" charset="0"/>
                              <a:cs typeface="Mangal" panose="02040503050203030202" pitchFamily="18" charset="0"/>
                            </a:rPr>
                            <m:t>𝐵</m:t>
                          </m:r>
                        </m:sup>
                      </m:sSubSup>
                      <m:r>
                        <a:rPr lang="en-US">
                          <a:effectLst/>
                          <a:latin typeface="Cambria Math" panose="02040503050406030204" pitchFamily="18" charset="0"/>
                          <a:ea typeface="Aptos" panose="020B0004020202020204" pitchFamily="34" charset="0"/>
                          <a:cs typeface="Mangal" panose="02040503050203030202" pitchFamily="18" charset="0"/>
                        </a:rPr>
                        <m:t>+</m:t>
                      </m:r>
                      <m:sSubSup>
                        <m:sSubSupPr>
                          <m:ctrlPr>
                            <a:rPr lang="en-US" i="1">
                              <a:effectLst/>
                              <a:latin typeface="Cambria Math" panose="02040503050406030204" pitchFamily="18" charset="0"/>
                              <a:ea typeface="Aptos" panose="020B0004020202020204" pitchFamily="34" charset="0"/>
                              <a:cs typeface="Mangal" panose="02040503050203030202" pitchFamily="18" charset="0"/>
                            </a:rPr>
                          </m:ctrlPr>
                        </m:sSubSupPr>
                        <m:e>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r>
                            <a:rPr lang="en-US" i="1">
                              <a:effectLst/>
                              <a:latin typeface="Cambria Math" panose="02040503050406030204" pitchFamily="18" charset="0"/>
                              <a:ea typeface="Aptos" panose="020B0004020202020204" pitchFamily="34" charset="0"/>
                              <a:cs typeface="Mangal" panose="02040503050203030202" pitchFamily="18" charset="0"/>
                            </a:rPr>
                            <m:t>−</m:t>
                          </m:r>
                          <m:r>
                            <a:rPr lang="en-US">
                              <a:effectLst/>
                              <a:latin typeface="Cambria Math" panose="02040503050406030204" pitchFamily="18" charset="0"/>
                              <a:ea typeface="Aptos" panose="020B0004020202020204" pitchFamily="34" charset="0"/>
                              <a:cs typeface="Mangal" panose="02040503050203030202" pitchFamily="18" charset="0"/>
                            </a:rPr>
                            <m:t>1</m:t>
                          </m:r>
                        </m:sub>
                        <m:sup>
                          <m:r>
                            <a:rPr lang="en-US" i="1">
                              <a:effectLst/>
                              <a:latin typeface="Cambria Math" panose="02040503050406030204" pitchFamily="18" charset="0"/>
                              <a:ea typeface="Aptos" panose="020B0004020202020204" pitchFamily="34" charset="0"/>
                              <a:cs typeface="Mangal" panose="02040503050203030202" pitchFamily="18" charset="0"/>
                            </a:rPr>
                            <m:t>𝐵</m:t>
                          </m:r>
                        </m:sup>
                      </m:sSubSup>
                    </m:oMath>
                  </m:oMathPara>
                </a14:m>
                <a:endParaRPr lang="en-US"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20" name="TextBox 19">
                <a:extLst>
                  <a:ext uri="{FF2B5EF4-FFF2-40B4-BE49-F238E27FC236}">
                    <a16:creationId xmlns:a16="http://schemas.microsoft.com/office/drawing/2014/main" id="{50402AB2-F235-1178-A0AE-1E05B6BA35B3}"/>
                  </a:ext>
                </a:extLst>
              </p:cNvPr>
              <p:cNvSpPr txBox="1">
                <a:spLocks noRot="1" noChangeAspect="1" noMove="1" noResize="1" noEditPoints="1" noAdjustHandles="1" noChangeArrowheads="1" noChangeShapeType="1" noTextEdit="1"/>
              </p:cNvSpPr>
              <p:nvPr/>
            </p:nvSpPr>
            <p:spPr>
              <a:xfrm>
                <a:off x="8251461" y="3509068"/>
                <a:ext cx="2624135" cy="419154"/>
              </a:xfrm>
              <a:prstGeom prst="rect">
                <a:avLst/>
              </a:prstGeom>
              <a:blipFill>
                <a:blip r:embed="rId6"/>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E748C7B-EA7C-68A8-C16D-8DEAEEAA9B42}"/>
                  </a:ext>
                </a:extLst>
              </p:cNvPr>
              <p:cNvSpPr txBox="1"/>
              <p:nvPr/>
            </p:nvSpPr>
            <p:spPr>
              <a:xfrm>
                <a:off x="8199491" y="4016182"/>
                <a:ext cx="2891483" cy="419154"/>
              </a:xfrm>
              <a:prstGeom prst="rect">
                <a:avLst/>
              </a:prstGeom>
              <a:noFill/>
            </p:spPr>
            <p:txBody>
              <a:bodyPr wrap="square">
                <a:spAutoFit/>
              </a:bodyPr>
              <a:lstStyle/>
              <a:p>
                <a:pPr marL="0" indent="0">
                  <a:buNone/>
                </a:pPr>
                <a14:m>
                  <m:oMath xmlns:m="http://schemas.openxmlformats.org/officeDocument/2006/math">
                    <m:sSubSup>
                      <m:sSubSupPr>
                        <m:ctrlPr>
                          <a:rPr lang="en-US" i="1" smtClean="0">
                            <a:effectLst/>
                            <a:latin typeface="Cambria Math" panose="02040503050406030204" pitchFamily="18" charset="0"/>
                            <a:ea typeface="Aptos" panose="020B0004020202020204" pitchFamily="34" charset="0"/>
                            <a:cs typeface="Mangal" panose="02040503050203030202" pitchFamily="18" charset="0"/>
                          </a:rPr>
                        </m:ctrlPr>
                      </m:sSubSupPr>
                      <m:e>
                        <m:r>
                          <m:rPr>
                            <m:sty m:val="p"/>
                          </m:rPr>
                          <a:rPr lang="en-US" b="0" i="0" smtClean="0">
                            <a:effectLst/>
                            <a:latin typeface="Cambria Math" panose="02040503050406030204" pitchFamily="18" charset="0"/>
                            <a:ea typeface="Aptos" panose="020B0004020202020204" pitchFamily="34" charset="0"/>
                            <a:cs typeface="Mangal" panose="02040503050203030202" pitchFamily="18" charset="0"/>
                          </a:rPr>
                          <m:t>Δ</m:t>
                        </m:r>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sub>
                      <m:sup>
                        <m:r>
                          <a:rPr lang="en-US"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b="0" i="1" smtClean="0">
                        <a:effectLst/>
                        <a:latin typeface="Cambria Math" panose="02040503050406030204" pitchFamily="18" charset="0"/>
                        <a:ea typeface="Aptos" panose="020B0004020202020204" pitchFamily="34" charset="0"/>
                        <a:cs typeface="Mangal" panose="02040503050203030202" pitchFamily="18" charset="0"/>
                      </a:rPr>
                      <m:t>=</m:t>
                    </m:r>
                  </m:oMath>
                </a14:m>
                <a:r>
                  <a:rPr lang="en-US" dirty="0">
                    <a:ea typeface="Aptos" panose="020B0004020202020204" pitchFamily="34" charset="0"/>
                    <a:cs typeface="Mangal" panose="02040503050203030202" pitchFamily="18" charset="0"/>
                  </a:rPr>
                  <a:t> </a:t>
                </a:r>
                <a14:m>
                  <m:oMath xmlns:m="http://schemas.openxmlformats.org/officeDocument/2006/math">
                    <m:sSubSup>
                      <m:sSubSupPr>
                        <m:ctrlPr>
                          <a:rPr lang="en-US" i="1">
                            <a:latin typeface="Cambria Math" panose="02040503050406030204" pitchFamily="18" charset="0"/>
                            <a:ea typeface="Aptos" panose="020B0004020202020204" pitchFamily="34" charset="0"/>
                            <a:cs typeface="Mangal" panose="02040503050203030202" pitchFamily="18" charset="0"/>
                          </a:rPr>
                        </m:ctrlPr>
                      </m:sSubSupPr>
                      <m:e>
                        <m:r>
                          <a:rPr lang="en-US" i="1">
                            <a:latin typeface="Cambria Math" panose="02040503050406030204" pitchFamily="18" charset="0"/>
                            <a:ea typeface="Aptos" panose="020B0004020202020204" pitchFamily="34" charset="0"/>
                            <a:cs typeface="Mangal" panose="02040503050203030202" pitchFamily="18" charset="0"/>
                          </a:rPr>
                          <m:t>𝑦</m:t>
                        </m:r>
                      </m:e>
                      <m:sub>
                        <m:r>
                          <a:rPr lang="en-US" i="1">
                            <a:latin typeface="Cambria Math" panose="02040503050406030204" pitchFamily="18" charset="0"/>
                            <a:ea typeface="Aptos" panose="020B0004020202020204" pitchFamily="34" charset="0"/>
                            <a:cs typeface="Mangal" panose="02040503050203030202" pitchFamily="18" charset="0"/>
                          </a:rPr>
                          <m:t>𝑖𝑗</m:t>
                        </m:r>
                        <m:r>
                          <a:rPr lang="en-US">
                            <a:latin typeface="Cambria Math" panose="02040503050406030204" pitchFamily="18" charset="0"/>
                            <a:ea typeface="Aptos" panose="020B0004020202020204" pitchFamily="34" charset="0"/>
                            <a:cs typeface="Mangal" panose="02040503050203030202" pitchFamily="18" charset="0"/>
                          </a:rPr>
                          <m:t>,</m:t>
                        </m:r>
                        <m:r>
                          <a:rPr lang="en-US" i="1">
                            <a:latin typeface="Cambria Math" panose="02040503050406030204" pitchFamily="18" charset="0"/>
                            <a:ea typeface="Aptos" panose="020B0004020202020204" pitchFamily="34" charset="0"/>
                            <a:cs typeface="Mangal" panose="02040503050203030202" pitchFamily="18" charset="0"/>
                          </a:rPr>
                          <m:t>𝑡</m:t>
                        </m:r>
                      </m:sub>
                      <m:sup>
                        <m:r>
                          <a:rPr lang="en-US" i="1">
                            <a:latin typeface="Cambria Math" panose="02040503050406030204" pitchFamily="18" charset="0"/>
                            <a:ea typeface="Aptos" panose="020B0004020202020204" pitchFamily="34" charset="0"/>
                            <a:cs typeface="Mangal" panose="02040503050203030202" pitchFamily="18" charset="0"/>
                          </a:rPr>
                          <m:t>𝑆𝑊</m:t>
                        </m:r>
                      </m:sup>
                    </m:sSubSup>
                    <m:r>
                      <a:rPr lang="en-US" b="0" i="1" smtClean="0">
                        <a:latin typeface="Cambria Math" panose="02040503050406030204" pitchFamily="18" charset="0"/>
                        <a:ea typeface="Aptos" panose="020B0004020202020204" pitchFamily="34" charset="0"/>
                        <a:cs typeface="Mangal" panose="02040503050203030202" pitchFamily="18" charset="0"/>
                      </a:rPr>
                      <m:t> −</m:t>
                    </m:r>
                    <m:sSubSup>
                      <m:sSubSupPr>
                        <m:ctrlPr>
                          <a:rPr lang="en-US" i="1">
                            <a:latin typeface="Cambria Math" panose="02040503050406030204" pitchFamily="18" charset="0"/>
                            <a:ea typeface="Aptos" panose="020B0004020202020204" pitchFamily="34" charset="0"/>
                            <a:cs typeface="Mangal" panose="02040503050203030202" pitchFamily="18" charset="0"/>
                          </a:rPr>
                        </m:ctrlPr>
                      </m:sSubSupPr>
                      <m:e>
                        <m:r>
                          <a:rPr lang="en-US" i="1">
                            <a:latin typeface="Cambria Math" panose="02040503050406030204" pitchFamily="18" charset="0"/>
                            <a:ea typeface="Aptos" panose="020B0004020202020204" pitchFamily="34" charset="0"/>
                            <a:cs typeface="Mangal" panose="02040503050203030202" pitchFamily="18" charset="0"/>
                          </a:rPr>
                          <m:t>𝑦</m:t>
                        </m:r>
                      </m:e>
                      <m:sub>
                        <m:r>
                          <a:rPr lang="en-US" i="1">
                            <a:latin typeface="Cambria Math" panose="02040503050406030204" pitchFamily="18" charset="0"/>
                            <a:ea typeface="Aptos" panose="020B0004020202020204" pitchFamily="34" charset="0"/>
                            <a:cs typeface="Mangal" panose="02040503050203030202" pitchFamily="18" charset="0"/>
                          </a:rPr>
                          <m:t>𝑖𝑗</m:t>
                        </m:r>
                        <m:r>
                          <a:rPr lang="en-US">
                            <a:latin typeface="Cambria Math" panose="02040503050406030204" pitchFamily="18" charset="0"/>
                            <a:ea typeface="Aptos" panose="020B0004020202020204" pitchFamily="34" charset="0"/>
                            <a:cs typeface="Mangal" panose="02040503050203030202" pitchFamily="18" charset="0"/>
                          </a:rPr>
                          <m:t>,</m:t>
                        </m:r>
                        <m:r>
                          <a:rPr lang="en-US" i="1">
                            <a:latin typeface="Cambria Math" panose="02040503050406030204" pitchFamily="18" charset="0"/>
                            <a:ea typeface="Aptos" panose="020B0004020202020204" pitchFamily="34" charset="0"/>
                            <a:cs typeface="Mangal" panose="02040503050203030202" pitchFamily="18" charset="0"/>
                          </a:rPr>
                          <m:t>𝑡</m:t>
                        </m:r>
                        <m:r>
                          <a:rPr lang="en-US" b="0" i="1" smtClean="0">
                            <a:latin typeface="Cambria Math" panose="02040503050406030204" pitchFamily="18" charset="0"/>
                            <a:ea typeface="Aptos" panose="020B0004020202020204" pitchFamily="34" charset="0"/>
                            <a:cs typeface="Mangal" panose="02040503050203030202" pitchFamily="18" charset="0"/>
                          </a:rPr>
                          <m:t>−1</m:t>
                        </m:r>
                      </m:sub>
                      <m:sup>
                        <m:r>
                          <a:rPr lang="en-US" i="1">
                            <a:latin typeface="Cambria Math" panose="02040503050406030204" pitchFamily="18" charset="0"/>
                            <a:ea typeface="Aptos" panose="020B0004020202020204" pitchFamily="34" charset="0"/>
                            <a:cs typeface="Mangal" panose="02040503050203030202" pitchFamily="18" charset="0"/>
                          </a:rPr>
                          <m:t>𝑆𝑊</m:t>
                        </m:r>
                      </m:sup>
                    </m:sSubSup>
                  </m:oMath>
                </a14:m>
                <a:endParaRPr lang="en-US"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FE748C7B-EA7C-68A8-C16D-8DEAEEAA9B42}"/>
                  </a:ext>
                </a:extLst>
              </p:cNvPr>
              <p:cNvSpPr txBox="1">
                <a:spLocks noRot="1" noChangeAspect="1" noMove="1" noResize="1" noEditPoints="1" noAdjustHandles="1" noChangeArrowheads="1" noChangeShapeType="1" noTextEdit="1"/>
              </p:cNvSpPr>
              <p:nvPr/>
            </p:nvSpPr>
            <p:spPr>
              <a:xfrm>
                <a:off x="8199491" y="4016182"/>
                <a:ext cx="2891483" cy="419154"/>
              </a:xfrm>
              <a:prstGeom prst="rect">
                <a:avLst/>
              </a:prstGeom>
              <a:blipFill>
                <a:blip r:embed="rId7"/>
                <a:stretch>
                  <a:fillRect b="-5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1F8BCB0-39A6-9E53-C703-D5B7D86A17C2}"/>
                  </a:ext>
                </a:extLst>
              </p:cNvPr>
              <p:cNvSpPr txBox="1"/>
              <p:nvPr/>
            </p:nvSpPr>
            <p:spPr>
              <a:xfrm>
                <a:off x="8060961" y="4483219"/>
                <a:ext cx="3363530" cy="419154"/>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Sup>
                        <m:sSubSupPr>
                          <m:ctrlPr>
                            <a:rPr lang="en-US" i="1" smtClean="0">
                              <a:effectLst/>
                              <a:latin typeface="Cambria Math" panose="02040503050406030204" pitchFamily="18" charset="0"/>
                              <a:ea typeface="Aptos" panose="020B0004020202020204" pitchFamily="34" charset="0"/>
                              <a:cs typeface="Mangal" panose="02040503050203030202" pitchFamily="18" charset="0"/>
                            </a:rPr>
                          </m:ctrlPr>
                        </m:sSubSupPr>
                        <m:e>
                          <m:r>
                            <m:rPr>
                              <m:sty m:val="p"/>
                            </m:rPr>
                            <a:rPr lang="en-US" b="0" i="0" smtClean="0">
                              <a:effectLst/>
                              <a:latin typeface="Cambria Math" panose="02040503050406030204" pitchFamily="18" charset="0"/>
                              <a:ea typeface="Aptos" panose="020B0004020202020204" pitchFamily="34" charset="0"/>
                              <a:cs typeface="Mangal" panose="02040503050203030202" pitchFamily="18" charset="0"/>
                            </a:rPr>
                            <m:t>Δ</m:t>
                          </m:r>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sub>
                        <m:sup>
                          <m:r>
                            <a:rPr lang="en-US"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i="1">
                          <a:latin typeface="Cambria Math" panose="02040503050406030204" pitchFamily="18" charset="0"/>
                          <a:ea typeface="Aptos" panose="020B0004020202020204" pitchFamily="34" charset="0"/>
                          <a:cs typeface="Mangal" panose="02040503050203030202" pitchFamily="18" charset="0"/>
                        </a:rPr>
                        <m:t>≤</m:t>
                      </m:r>
                      <m:r>
                        <a:rPr lang="en-US" b="0" i="1" smtClean="0">
                          <a:latin typeface="Cambria Math" panose="02040503050406030204" pitchFamily="18" charset="0"/>
                          <a:ea typeface="Aptos" panose="020B0004020202020204" pitchFamily="34" charset="0"/>
                          <a:cs typeface="Mangal" panose="02040503050203030202" pitchFamily="18" charset="0"/>
                        </a:rPr>
                        <m:t>2−</m:t>
                      </m:r>
                      <m:sSubSup>
                        <m:sSubSupPr>
                          <m:ctrlPr>
                            <a:rPr lang="en-US" i="1">
                              <a:latin typeface="Cambria Math" panose="02040503050406030204" pitchFamily="18" charset="0"/>
                              <a:ea typeface="Aptos" panose="020B0004020202020204" pitchFamily="34" charset="0"/>
                              <a:cs typeface="Mangal" panose="02040503050203030202" pitchFamily="18" charset="0"/>
                            </a:rPr>
                          </m:ctrlPr>
                        </m:sSubSupPr>
                        <m:e>
                          <m:r>
                            <a:rPr lang="en-US" i="1">
                              <a:latin typeface="Cambria Math" panose="02040503050406030204" pitchFamily="18" charset="0"/>
                              <a:ea typeface="Aptos" panose="020B0004020202020204" pitchFamily="34" charset="0"/>
                              <a:cs typeface="Mangal" panose="02040503050203030202" pitchFamily="18" charset="0"/>
                            </a:rPr>
                            <m:t>𝑦</m:t>
                          </m:r>
                        </m:e>
                        <m:sub>
                          <m:r>
                            <a:rPr lang="en-US" i="1">
                              <a:latin typeface="Cambria Math" panose="02040503050406030204" pitchFamily="18" charset="0"/>
                              <a:ea typeface="Aptos" panose="020B0004020202020204" pitchFamily="34" charset="0"/>
                              <a:cs typeface="Mangal" panose="02040503050203030202" pitchFamily="18" charset="0"/>
                            </a:rPr>
                            <m:t>𝑖</m:t>
                          </m:r>
                          <m:r>
                            <a:rPr lang="en-US">
                              <a:latin typeface="Cambria Math" panose="02040503050406030204" pitchFamily="18" charset="0"/>
                              <a:ea typeface="Aptos" panose="020B0004020202020204" pitchFamily="34" charset="0"/>
                              <a:cs typeface="Mangal" panose="02040503050203030202" pitchFamily="18" charset="0"/>
                            </a:rPr>
                            <m:t>,</m:t>
                          </m:r>
                          <m:r>
                            <a:rPr lang="en-US" i="1">
                              <a:latin typeface="Cambria Math" panose="02040503050406030204" pitchFamily="18" charset="0"/>
                              <a:ea typeface="Aptos" panose="020B0004020202020204" pitchFamily="34" charset="0"/>
                              <a:cs typeface="Mangal" panose="02040503050203030202" pitchFamily="18" charset="0"/>
                            </a:rPr>
                            <m:t>𝑡</m:t>
                          </m:r>
                          <m:r>
                            <a:rPr lang="en-US" i="1">
                              <a:latin typeface="Cambria Math" panose="02040503050406030204" pitchFamily="18" charset="0"/>
                              <a:ea typeface="Aptos" panose="020B0004020202020204" pitchFamily="34" charset="0"/>
                              <a:cs typeface="Mangal" panose="02040503050203030202" pitchFamily="18" charset="0"/>
                            </a:rPr>
                            <m:t>−</m:t>
                          </m:r>
                          <m:r>
                            <a:rPr lang="en-US">
                              <a:latin typeface="Cambria Math" panose="02040503050406030204" pitchFamily="18" charset="0"/>
                              <a:ea typeface="Aptos" panose="020B0004020202020204" pitchFamily="34" charset="0"/>
                              <a:cs typeface="Mangal" panose="02040503050203030202" pitchFamily="18" charset="0"/>
                            </a:rPr>
                            <m:t>1</m:t>
                          </m:r>
                        </m:sub>
                        <m:sup>
                          <m:r>
                            <a:rPr lang="en-US" i="1">
                              <a:latin typeface="Cambria Math" panose="02040503050406030204" pitchFamily="18" charset="0"/>
                              <a:ea typeface="Aptos" panose="020B0004020202020204" pitchFamily="34" charset="0"/>
                              <a:cs typeface="Mangal" panose="02040503050203030202" pitchFamily="18" charset="0"/>
                            </a:rPr>
                            <m:t>𝐵</m:t>
                          </m:r>
                        </m:sup>
                      </m:sSubSup>
                      <m:r>
                        <a:rPr lang="en-US" b="0" i="1" smtClean="0">
                          <a:latin typeface="Cambria Math" panose="02040503050406030204" pitchFamily="18" charset="0"/>
                          <a:ea typeface="Aptos" panose="020B0004020202020204" pitchFamily="34" charset="0"/>
                          <a:cs typeface="Mangal" panose="02040503050203030202" pitchFamily="18" charset="0"/>
                        </a:rPr>
                        <m:t>−</m:t>
                      </m:r>
                      <m:sSubSup>
                        <m:sSubSupPr>
                          <m:ctrlPr>
                            <a:rPr lang="en-US" i="1">
                              <a:latin typeface="Cambria Math" panose="02040503050406030204" pitchFamily="18" charset="0"/>
                              <a:ea typeface="Aptos" panose="020B0004020202020204" pitchFamily="34" charset="0"/>
                              <a:cs typeface="Mangal" panose="02040503050203030202" pitchFamily="18" charset="0"/>
                            </a:rPr>
                          </m:ctrlPr>
                        </m:sSubSupPr>
                        <m:e>
                          <m:r>
                            <a:rPr lang="en-US" i="1">
                              <a:latin typeface="Cambria Math" panose="02040503050406030204" pitchFamily="18" charset="0"/>
                              <a:ea typeface="Aptos" panose="020B0004020202020204" pitchFamily="34" charset="0"/>
                              <a:cs typeface="Mangal" panose="02040503050203030202" pitchFamily="18" charset="0"/>
                            </a:rPr>
                            <m:t>𝑦</m:t>
                          </m:r>
                        </m:e>
                        <m:sub>
                          <m:r>
                            <a:rPr lang="en-US" i="1">
                              <a:latin typeface="Cambria Math" panose="02040503050406030204" pitchFamily="18" charset="0"/>
                              <a:ea typeface="Aptos" panose="020B0004020202020204" pitchFamily="34" charset="0"/>
                              <a:cs typeface="Mangal" panose="02040503050203030202" pitchFamily="18" charset="0"/>
                            </a:rPr>
                            <m:t>𝑗</m:t>
                          </m:r>
                          <m:r>
                            <a:rPr lang="en-US">
                              <a:latin typeface="Cambria Math" panose="02040503050406030204" pitchFamily="18" charset="0"/>
                              <a:ea typeface="Aptos" panose="020B0004020202020204" pitchFamily="34" charset="0"/>
                              <a:cs typeface="Mangal" panose="02040503050203030202" pitchFamily="18" charset="0"/>
                            </a:rPr>
                            <m:t>,</m:t>
                          </m:r>
                          <m:r>
                            <a:rPr lang="en-US" i="1">
                              <a:latin typeface="Cambria Math" panose="02040503050406030204" pitchFamily="18" charset="0"/>
                              <a:ea typeface="Aptos" panose="020B0004020202020204" pitchFamily="34" charset="0"/>
                              <a:cs typeface="Mangal" panose="02040503050203030202" pitchFamily="18" charset="0"/>
                            </a:rPr>
                            <m:t>𝑡</m:t>
                          </m:r>
                          <m:r>
                            <a:rPr lang="en-US" i="1">
                              <a:latin typeface="Cambria Math" panose="02040503050406030204" pitchFamily="18" charset="0"/>
                              <a:ea typeface="Aptos" panose="020B0004020202020204" pitchFamily="34" charset="0"/>
                              <a:cs typeface="Mangal" panose="02040503050203030202" pitchFamily="18" charset="0"/>
                            </a:rPr>
                            <m:t>−</m:t>
                          </m:r>
                          <m:r>
                            <a:rPr lang="en-US">
                              <a:latin typeface="Cambria Math" panose="02040503050406030204" pitchFamily="18" charset="0"/>
                              <a:ea typeface="Aptos" panose="020B0004020202020204" pitchFamily="34" charset="0"/>
                              <a:cs typeface="Mangal" panose="02040503050203030202" pitchFamily="18" charset="0"/>
                            </a:rPr>
                            <m:t>1</m:t>
                          </m:r>
                        </m:sub>
                        <m:sup>
                          <m:r>
                            <a:rPr lang="en-US" i="1">
                              <a:latin typeface="Cambria Math" panose="02040503050406030204" pitchFamily="18" charset="0"/>
                              <a:ea typeface="Aptos" panose="020B0004020202020204" pitchFamily="34" charset="0"/>
                              <a:cs typeface="Mangal" panose="02040503050203030202" pitchFamily="18" charset="0"/>
                            </a:rPr>
                            <m:t>𝐵</m:t>
                          </m:r>
                        </m:sup>
                      </m:sSubSup>
                    </m:oMath>
                  </m:oMathPara>
                </a14:m>
                <a:endParaRPr lang="en-US"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D1F8BCB0-39A6-9E53-C703-D5B7D86A17C2}"/>
                  </a:ext>
                </a:extLst>
              </p:cNvPr>
              <p:cNvSpPr txBox="1">
                <a:spLocks noRot="1" noChangeAspect="1" noMove="1" noResize="1" noEditPoints="1" noAdjustHandles="1" noChangeArrowheads="1" noChangeShapeType="1" noTextEdit="1"/>
              </p:cNvSpPr>
              <p:nvPr/>
            </p:nvSpPr>
            <p:spPr>
              <a:xfrm>
                <a:off x="8060961" y="4483219"/>
                <a:ext cx="3363530" cy="419154"/>
              </a:xfrm>
              <a:prstGeom prst="rect">
                <a:avLst/>
              </a:prstGeom>
              <a:blipFill>
                <a:blip r:embed="rId8"/>
                <a:stretch>
                  <a:fillRect b="-72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C2E1EB-55D3-0A96-749C-A74EC99A1F3A}"/>
                  </a:ext>
                </a:extLst>
              </p:cNvPr>
              <p:cNvSpPr txBox="1"/>
              <p:nvPr/>
            </p:nvSpPr>
            <p:spPr>
              <a:xfrm>
                <a:off x="8424463" y="4910376"/>
                <a:ext cx="2134767" cy="419154"/>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Sup>
                        <m:sSubSupPr>
                          <m:ctrlPr>
                            <a:rPr lang="en-US" i="1" smtClean="0">
                              <a:effectLst/>
                              <a:latin typeface="Cambria Math" panose="02040503050406030204" pitchFamily="18" charset="0"/>
                              <a:ea typeface="Aptos" panose="020B0004020202020204" pitchFamily="34" charset="0"/>
                              <a:cs typeface="Mangal" panose="02040503050203030202" pitchFamily="18" charset="0"/>
                            </a:rPr>
                          </m:ctrlPr>
                        </m:sSubSupPr>
                        <m:e>
                          <m:r>
                            <m:rPr>
                              <m:sty m:val="p"/>
                            </m:rPr>
                            <a:rPr lang="en-US" b="0" i="0" smtClean="0">
                              <a:effectLst/>
                              <a:latin typeface="Cambria Math" panose="02040503050406030204" pitchFamily="18" charset="0"/>
                              <a:ea typeface="Aptos" panose="020B0004020202020204" pitchFamily="34" charset="0"/>
                              <a:cs typeface="Mangal" panose="02040503050203030202" pitchFamily="18" charset="0"/>
                            </a:rPr>
                            <m:t>Δ</m:t>
                          </m:r>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sub>
                        <m:sup>
                          <m:r>
                            <a:rPr lang="en-US"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b="0" i="1" smtClean="0">
                          <a:effectLst/>
                          <a:latin typeface="Cambria Math" panose="02040503050406030204" pitchFamily="18" charset="0"/>
                          <a:ea typeface="Cambria Math" panose="02040503050406030204" pitchFamily="18" charset="0"/>
                          <a:cs typeface="Mangal" panose="02040503050203030202" pitchFamily="18" charset="0"/>
                        </a:rPr>
                        <m:t>≥0</m:t>
                      </m:r>
                    </m:oMath>
                  </m:oMathPara>
                </a14:m>
                <a:endParaRPr lang="en-US"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23" name="TextBox 22">
                <a:extLst>
                  <a:ext uri="{FF2B5EF4-FFF2-40B4-BE49-F238E27FC236}">
                    <a16:creationId xmlns:a16="http://schemas.microsoft.com/office/drawing/2014/main" id="{1AC2E1EB-55D3-0A96-749C-A74EC99A1F3A}"/>
                  </a:ext>
                </a:extLst>
              </p:cNvPr>
              <p:cNvSpPr txBox="1">
                <a:spLocks noRot="1" noChangeAspect="1" noMove="1" noResize="1" noEditPoints="1" noAdjustHandles="1" noChangeArrowheads="1" noChangeShapeType="1" noTextEdit="1"/>
              </p:cNvSpPr>
              <p:nvPr/>
            </p:nvSpPr>
            <p:spPr>
              <a:xfrm>
                <a:off x="8424463" y="4910376"/>
                <a:ext cx="2134767" cy="419154"/>
              </a:xfrm>
              <a:prstGeom prst="rect">
                <a:avLst/>
              </a:prstGeom>
              <a:blipFill>
                <a:blip r:embed="rId9"/>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3800DAB-F8FC-43F6-9ECF-3A2013D4BC5C}"/>
                  </a:ext>
                </a:extLst>
              </p:cNvPr>
              <p:cNvSpPr txBox="1"/>
              <p:nvPr/>
            </p:nvSpPr>
            <p:spPr>
              <a:xfrm>
                <a:off x="9389900" y="1497069"/>
                <a:ext cx="2741140" cy="1463542"/>
              </a:xfrm>
              <a:prstGeom prst="rect">
                <a:avLst/>
              </a:prstGeom>
              <a:noFill/>
              <a:ln>
                <a:solidFill>
                  <a:srgbClr val="FFC000"/>
                </a:solidFill>
              </a:ln>
            </p:spPr>
            <p:txBody>
              <a:bodyPr wrap="square">
                <a:spAutoFit/>
              </a:bodyPr>
              <a:lstStyle/>
              <a:p>
                <a:r>
                  <a:rPr lang="en-US" sz="1600" b="1" dirty="0">
                    <a:latin typeface="Cambria Math" panose="02040503050406030204" pitchFamily="18" charset="0"/>
                    <a:ea typeface="Aptos" panose="020B0004020202020204" pitchFamily="34" charset="0"/>
                    <a:cs typeface="Mangal" panose="02040503050203030202" pitchFamily="18" charset="0"/>
                  </a:rPr>
                  <a:t>Nomenclature</a:t>
                </a:r>
                <a:r>
                  <a:rPr lang="en-US" sz="1600" dirty="0">
                    <a:latin typeface="Cambria Math" panose="02040503050406030204" pitchFamily="18" charset="0"/>
                    <a:ea typeface="Aptos" panose="020B0004020202020204" pitchFamily="34" charset="0"/>
                    <a:cs typeface="Mangal" panose="02040503050203030202" pitchFamily="18" charset="0"/>
                  </a:rPr>
                  <a:t>: </a:t>
                </a:r>
                <a:endParaRPr lang="en-US" sz="1600" i="1" dirty="0">
                  <a:effectLst/>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i="1">
                            <a:effectLst/>
                            <a:latin typeface="Cambria Math" panose="02040503050406030204" pitchFamily="18" charset="0"/>
                            <a:ea typeface="Aptos" panose="020B0004020202020204" pitchFamily="34" charset="0"/>
                            <a:cs typeface="Mangal" panose="02040503050203030202" pitchFamily="18" charset="0"/>
                          </a:rPr>
                          <m:t>𝑦</m:t>
                        </m:r>
                      </m:e>
                      <m:sub>
                        <m:r>
                          <a:rPr lang="en-US" sz="1600" i="1">
                            <a:effectLst/>
                            <a:latin typeface="Cambria Math" panose="02040503050406030204" pitchFamily="18" charset="0"/>
                            <a:ea typeface="Aptos" panose="020B0004020202020204" pitchFamily="34" charset="0"/>
                            <a:cs typeface="Mangal" panose="02040503050203030202" pitchFamily="18" charset="0"/>
                          </a:rPr>
                          <m:t>𝑖</m:t>
                        </m:r>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𝑡</m:t>
                        </m:r>
                      </m:sub>
                      <m:sup>
                        <m:r>
                          <a:rPr lang="en-US" sz="1600" i="1">
                            <a:effectLst/>
                            <a:latin typeface="Cambria Math" panose="02040503050406030204" pitchFamily="18" charset="0"/>
                            <a:ea typeface="Aptos" panose="020B0004020202020204" pitchFamily="34" charset="0"/>
                            <a:cs typeface="Mangal" panose="02040503050203030202" pitchFamily="18" charset="0"/>
                          </a:rPr>
                          <m:t>𝐵</m:t>
                        </m:r>
                      </m:sup>
                    </m:sSubSup>
                  </m:oMath>
                </a14:m>
                <a:r>
                  <a:rPr lang="en-US" sz="1600" dirty="0"/>
                  <a:t>: status of </a:t>
                </a:r>
                <a:r>
                  <a:rPr lang="en-US" sz="1600" dirty="0" err="1"/>
                  <a:t>i</a:t>
                </a:r>
                <a:r>
                  <a:rPr lang="en-US" sz="1600" baseline="30000" dirty="0" err="1"/>
                  <a:t>th</a:t>
                </a:r>
                <a:r>
                  <a:rPr lang="en-US" sz="1600" dirty="0"/>
                  <a:t> bus     </a:t>
                </a:r>
                <a:endParaRPr lang="en-US" sz="1600" i="1" dirty="0">
                  <a:effectLst/>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i="1">
                            <a:effectLst/>
                            <a:latin typeface="Cambria Math" panose="02040503050406030204" pitchFamily="18" charset="0"/>
                            <a:ea typeface="Aptos" panose="020B0004020202020204" pitchFamily="34" charset="0"/>
                            <a:cs typeface="Mangal" panose="02040503050203030202" pitchFamily="18" charset="0"/>
                          </a:rPr>
                          <m:t>𝑦</m:t>
                        </m:r>
                      </m:e>
                      <m:sub>
                        <m:r>
                          <a:rPr lang="en-US" sz="1600" i="1">
                            <a:effectLst/>
                            <a:latin typeface="Cambria Math" panose="02040503050406030204" pitchFamily="18" charset="0"/>
                            <a:ea typeface="Aptos" panose="020B0004020202020204" pitchFamily="34" charset="0"/>
                            <a:cs typeface="Mangal" panose="02040503050203030202" pitchFamily="18" charset="0"/>
                          </a:rPr>
                          <m:t>𝑖𝑗</m:t>
                        </m:r>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𝑡</m:t>
                        </m:r>
                      </m:sub>
                      <m:sup>
                        <m:r>
                          <a:rPr lang="en-US" sz="1600" b="0" i="1" smtClean="0">
                            <a:effectLst/>
                            <a:latin typeface="Cambria Math" panose="02040503050406030204" pitchFamily="18" charset="0"/>
                            <a:ea typeface="Aptos" panose="020B0004020202020204" pitchFamily="34" charset="0"/>
                            <a:cs typeface="Mangal" panose="02040503050203030202" pitchFamily="18" charset="0"/>
                          </a:rPr>
                          <m:t>𝑆𝑊</m:t>
                        </m:r>
                      </m:sup>
                    </m:sSubSup>
                  </m:oMath>
                </a14:m>
                <a:r>
                  <a:rPr lang="en-US" sz="1600" dirty="0"/>
                  <a:t>: status of a switch (i, j)     </a:t>
                </a:r>
                <a:endParaRPr lang="en-US" sz="1600" i="1" dirty="0">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m:rPr>
                            <m:sty m:val="p"/>
                          </m:rPr>
                          <a:rPr lang="en-US" sz="1600" b="0" i="0" smtClean="0">
                            <a:latin typeface="Cambria Math" panose="02040503050406030204" pitchFamily="18" charset="0"/>
                            <a:ea typeface="Aptos" panose="020B0004020202020204" pitchFamily="34" charset="0"/>
                            <a:cs typeface="Mangal" panose="02040503050203030202" pitchFamily="18" charset="0"/>
                          </a:rPr>
                          <m:t>Δ</m:t>
                        </m:r>
                        <m:r>
                          <a:rPr lang="en-US" sz="1600" i="1">
                            <a:latin typeface="Cambria Math" panose="02040503050406030204" pitchFamily="18" charset="0"/>
                            <a:ea typeface="Aptos" panose="020B0004020202020204" pitchFamily="34" charset="0"/>
                            <a:cs typeface="Mangal" panose="02040503050203030202" pitchFamily="18" charset="0"/>
                          </a:rPr>
                          <m:t>𝑦</m:t>
                        </m:r>
                      </m:e>
                      <m:sub>
                        <m:r>
                          <a:rPr lang="en-US" sz="1600" i="1">
                            <a:latin typeface="Cambria Math" panose="02040503050406030204" pitchFamily="18" charset="0"/>
                            <a:ea typeface="Aptos" panose="020B0004020202020204" pitchFamily="34" charset="0"/>
                            <a:cs typeface="Mangal" panose="02040503050203030202" pitchFamily="18" charset="0"/>
                          </a:rPr>
                          <m:t>𝑖𝑗</m:t>
                        </m:r>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𝑆𝑊</m:t>
                        </m:r>
                      </m:sup>
                    </m:sSubSup>
                  </m:oMath>
                </a14:m>
                <a:r>
                  <a:rPr lang="en-US" sz="1600" dirty="0"/>
                  <a:t>: change of switch </a:t>
                </a:r>
                <a14:m>
                  <m:oMath xmlns:m="http://schemas.openxmlformats.org/officeDocument/2006/math">
                    <m:r>
                      <m:rPr>
                        <m:sty m:val="p"/>
                      </m:rPr>
                      <a:rPr lang="en-US" sz="1600" b="0" i="0" smtClean="0">
                        <a:latin typeface="Cambria Math" panose="02040503050406030204" pitchFamily="18" charset="0"/>
                        <a:ea typeface="Calibri" panose="020F0502020204030204" pitchFamily="34" charset="0"/>
                        <a:cs typeface="Times New Roman" panose="02020603050405020304" pitchFamily="18" charset="0"/>
                      </a:rPr>
                      <m:t>status</m:t>
                    </m:r>
                  </m:oMath>
                </a14:m>
                <a:r>
                  <a:rPr lang="en-US" sz="1600" dirty="0"/>
                  <a:t>   </a:t>
                </a:r>
              </a:p>
              <a:p>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𝑓</m:t>
                        </m:r>
                      </m:e>
                      <m:sub>
                        <m:r>
                          <a:rPr lang="en-US" sz="1600" i="1">
                            <a:latin typeface="Cambria Math" panose="02040503050406030204" pitchFamily="18" charset="0"/>
                            <a:ea typeface="Aptos" panose="020B0004020202020204" pitchFamily="34" charset="0"/>
                            <a:cs typeface="Mangal" panose="02040503050203030202" pitchFamily="18" charset="0"/>
                          </a:rPr>
                          <m:t>𝑖</m:t>
                        </m:r>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oMath>
                </a14:m>
                <a:r>
                  <a:rPr lang="en-US" sz="1600" dirty="0"/>
                  <a:t>: frequency at bus i</a:t>
                </a:r>
              </a:p>
            </p:txBody>
          </p:sp>
        </mc:Choice>
        <mc:Fallback xmlns="">
          <p:sp>
            <p:nvSpPr>
              <p:cNvPr id="25" name="TextBox 24">
                <a:extLst>
                  <a:ext uri="{FF2B5EF4-FFF2-40B4-BE49-F238E27FC236}">
                    <a16:creationId xmlns:a16="http://schemas.microsoft.com/office/drawing/2014/main" id="{23800DAB-F8FC-43F6-9ECF-3A2013D4BC5C}"/>
                  </a:ext>
                </a:extLst>
              </p:cNvPr>
              <p:cNvSpPr txBox="1">
                <a:spLocks noRot="1" noChangeAspect="1" noMove="1" noResize="1" noEditPoints="1" noAdjustHandles="1" noChangeArrowheads="1" noChangeShapeType="1" noTextEdit="1"/>
              </p:cNvSpPr>
              <p:nvPr/>
            </p:nvSpPr>
            <p:spPr>
              <a:xfrm>
                <a:off x="9389900" y="1497069"/>
                <a:ext cx="2741140" cy="1463542"/>
              </a:xfrm>
              <a:prstGeom prst="rect">
                <a:avLst/>
              </a:prstGeom>
              <a:blipFill>
                <a:blip r:embed="rId10"/>
                <a:stretch>
                  <a:fillRect l="-885" t="-1240" b="-2893"/>
                </a:stretch>
              </a:blipFill>
              <a:ln>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2870303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328632" cy="666750"/>
          </a:xfrm>
        </p:spPr>
        <p:txBody>
          <a:bodyPr/>
          <a:lstStyle/>
          <a:p>
            <a:r>
              <a:rPr lang="en-US" sz="3600" dirty="0"/>
              <a:t>DER-led </a:t>
            </a:r>
            <a:r>
              <a:rPr lang="en-US" sz="3600" dirty="0" err="1"/>
              <a:t>Blackstart</a:t>
            </a:r>
            <a:r>
              <a:rPr lang="en-US" sz="3600" dirty="0"/>
              <a:t> in </a:t>
            </a:r>
            <a:r>
              <a:rPr lang="en-US" sz="3600"/>
              <a:t>Distribution Systems</a:t>
            </a:r>
            <a:endParaRPr lang="en-US" sz="3600" dirty="0"/>
          </a:p>
        </p:txBody>
      </p:sp>
      <p:sp>
        <p:nvSpPr>
          <p:cNvPr id="24" name="Rectangle: Rounded Corners 23">
            <a:extLst>
              <a:ext uri="{FF2B5EF4-FFF2-40B4-BE49-F238E27FC236}">
                <a16:creationId xmlns:a16="http://schemas.microsoft.com/office/drawing/2014/main" id="{45A4C710-9A57-49F9-95E7-657C9817BBB2}"/>
              </a:ext>
            </a:extLst>
          </p:cNvPr>
          <p:cNvSpPr/>
          <p:nvPr/>
        </p:nvSpPr>
        <p:spPr>
          <a:xfrm>
            <a:off x="-1" y="969673"/>
            <a:ext cx="5730950" cy="5675676"/>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endParaRPr lang="en-US" sz="2500" b="1" dirty="0">
              <a:solidFill>
                <a:schemeClr val="tx1"/>
              </a:solidFill>
            </a:endParaRPr>
          </a:p>
        </p:txBody>
      </p:sp>
      <p:pic>
        <p:nvPicPr>
          <p:cNvPr id="4" name="Picture 3" descr="A diagram of a power plant&#10;&#10;AI-generated content may be incorrect.">
            <a:extLst>
              <a:ext uri="{FF2B5EF4-FFF2-40B4-BE49-F238E27FC236}">
                <a16:creationId xmlns:a16="http://schemas.microsoft.com/office/drawing/2014/main" id="{F715CF2B-D3A1-C913-6CA1-505585C2077D}"/>
              </a:ext>
            </a:extLst>
          </p:cNvPr>
          <p:cNvPicPr>
            <a:picLocks noChangeAspect="1"/>
          </p:cNvPicPr>
          <p:nvPr/>
        </p:nvPicPr>
        <p:blipFill>
          <a:blip r:embed="rId3"/>
          <a:stretch>
            <a:fillRect/>
          </a:stretch>
        </p:blipFill>
        <p:spPr>
          <a:xfrm>
            <a:off x="5654600" y="1166375"/>
            <a:ext cx="6498209" cy="4750643"/>
          </a:xfrm>
          <a:prstGeom prst="rect">
            <a:avLst/>
          </a:prstGeom>
        </p:spPr>
      </p:pic>
      <p:sp>
        <p:nvSpPr>
          <p:cNvPr id="5" name="TextBox 4">
            <a:extLst>
              <a:ext uri="{FF2B5EF4-FFF2-40B4-BE49-F238E27FC236}">
                <a16:creationId xmlns:a16="http://schemas.microsoft.com/office/drawing/2014/main" id="{4944E5E6-AD69-49CB-FA01-57695338573C}"/>
              </a:ext>
            </a:extLst>
          </p:cNvPr>
          <p:cNvSpPr txBox="1"/>
          <p:nvPr/>
        </p:nvSpPr>
        <p:spPr>
          <a:xfrm>
            <a:off x="60456" y="5188688"/>
            <a:ext cx="12092353" cy="1456661"/>
          </a:xfrm>
          <a:prstGeom prst="rect">
            <a:avLst/>
          </a:prstGeom>
        </p:spPr>
        <p:txBody>
          <a:bodyPr vert="horz" wrap="square" lIns="91440" tIns="45720" rIns="91440" bIns="45720" rtlCol="0" anchor="b">
            <a:normAutofit/>
          </a:bodyPr>
          <a:lstStyle/>
          <a:p>
            <a:pPr algn="r"/>
            <a:endParaRPr lang="en-US" b="1" dirty="0">
              <a:latin typeface="+mn-lt"/>
            </a:endParaRPr>
          </a:p>
        </p:txBody>
      </p:sp>
      <p:sp>
        <p:nvSpPr>
          <p:cNvPr id="10" name="Text Placeholder 3">
            <a:extLst>
              <a:ext uri="{FF2B5EF4-FFF2-40B4-BE49-F238E27FC236}">
                <a16:creationId xmlns:a16="http://schemas.microsoft.com/office/drawing/2014/main" id="{3606F98B-7DD2-ACED-D8DF-D315F62CC954}"/>
              </a:ext>
            </a:extLst>
          </p:cNvPr>
          <p:cNvSpPr txBox="1">
            <a:spLocks/>
          </p:cNvSpPr>
          <p:nvPr/>
        </p:nvSpPr>
        <p:spPr>
          <a:xfrm>
            <a:off x="83756" y="1016281"/>
            <a:ext cx="5563435" cy="5629068"/>
          </a:xfrm>
          <a:prstGeom prst="rect">
            <a:avLst/>
          </a:prstGeom>
        </p:spPr>
        <p:txBody>
          <a:bodyPr vert="horz" lIns="91440" tIns="45720" rIns="91440" bIns="45720" rtlCol="0">
            <a:normAutofit fontScale="25000" lnSpcReduction="20000"/>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spcAft>
                <a:spcPts val="300"/>
              </a:spcAft>
            </a:pPr>
            <a:r>
              <a:rPr lang="en-US" sz="11200" dirty="0"/>
              <a:t>Extreme events may cause outages of transmission grids.</a:t>
            </a:r>
          </a:p>
          <a:p>
            <a:pPr marL="457200" indent="-457200" algn="just">
              <a:spcAft>
                <a:spcPts val="300"/>
              </a:spcAft>
            </a:pPr>
            <a:r>
              <a:rPr lang="en-US" sz="11200" dirty="0" err="1"/>
              <a:t>Blackstart</a:t>
            </a:r>
            <a:r>
              <a:rPr lang="en-US" sz="11200" dirty="0"/>
              <a:t> distribution systems enabled by DERs and automatic switches.</a:t>
            </a:r>
          </a:p>
          <a:p>
            <a:pPr marL="0" indent="0" algn="just">
              <a:spcAft>
                <a:spcPts val="300"/>
              </a:spcAft>
              <a:buNone/>
            </a:pPr>
            <a:endParaRPr lang="en-US" sz="11200" dirty="0"/>
          </a:p>
          <a:p>
            <a:pPr marL="0" indent="0" algn="just">
              <a:spcAft>
                <a:spcPts val="300"/>
              </a:spcAft>
              <a:buNone/>
            </a:pPr>
            <a:r>
              <a:rPr lang="en-US" sz="11200" b="1" dirty="0"/>
              <a:t>Requirements:</a:t>
            </a:r>
          </a:p>
          <a:p>
            <a:pPr marL="457200" indent="-457200" algn="just">
              <a:spcAft>
                <a:spcPts val="300"/>
              </a:spcAft>
            </a:pPr>
            <a:r>
              <a:rPr lang="en-US" sz="11200" dirty="0"/>
              <a:t>At least one DER with grid-forming inverter. </a:t>
            </a:r>
          </a:p>
          <a:p>
            <a:pPr marL="457200" indent="-457200" algn="just">
              <a:spcAft>
                <a:spcPts val="300"/>
              </a:spcAft>
            </a:pPr>
            <a:r>
              <a:rPr lang="en-US" sz="11200" dirty="0"/>
              <a:t>Picking up lines/loads should not trip any fuses or reclosers.</a:t>
            </a:r>
          </a:p>
          <a:p>
            <a:pPr marL="457200" indent="-457200" algn="just">
              <a:spcAft>
                <a:spcPts val="300"/>
              </a:spcAft>
            </a:pPr>
            <a:r>
              <a:rPr lang="en-US" sz="11200" dirty="0"/>
              <a:t>No overloading of transformers.</a:t>
            </a:r>
          </a:p>
          <a:p>
            <a:pPr marL="457200" indent="-457200" algn="just">
              <a:spcAft>
                <a:spcPts val="300"/>
              </a:spcAft>
            </a:pPr>
            <a:r>
              <a:rPr lang="en-US" sz="11200" dirty="0"/>
              <a:t>Voltage levels must be within a certain range.</a:t>
            </a:r>
          </a:p>
          <a:p>
            <a:pPr marL="457200" indent="-457200" algn="just">
              <a:spcAft>
                <a:spcPts val="300"/>
              </a:spcAft>
            </a:pPr>
            <a:r>
              <a:rPr lang="en-US" sz="11200" dirty="0"/>
              <a:t>Radial topology must be kept.</a:t>
            </a:r>
            <a:endParaRPr lang="en-US" sz="3600" dirty="0"/>
          </a:p>
        </p:txBody>
      </p:sp>
    </p:spTree>
    <p:extLst>
      <p:ext uri="{BB962C8B-B14F-4D97-AF65-F5344CB8AC3E}">
        <p14:creationId xmlns:p14="http://schemas.microsoft.com/office/powerpoint/2010/main" val="422578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6F29D8-B079-EDDE-A02A-F9A86E19D655}"/>
              </a:ext>
            </a:extLst>
          </p:cNvPr>
          <p:cNvSpPr>
            <a:spLocks noGrp="1"/>
          </p:cNvSpPr>
          <p:nvPr>
            <p:ph type="body" sz="quarter" idx="10"/>
          </p:nvPr>
        </p:nvSpPr>
        <p:spPr>
          <a:xfrm>
            <a:off x="83156" y="334522"/>
            <a:ext cx="8322516" cy="666750"/>
          </a:xfrm>
        </p:spPr>
        <p:txBody>
          <a:bodyPr/>
          <a:lstStyle/>
          <a:p>
            <a:r>
              <a:rPr lang="en-US" sz="3600" dirty="0"/>
              <a:t>Modeling a Synchronizing Switch (SSW)</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0240F94-DD21-AD0A-A48A-9B2B3C8730B5}"/>
                  </a:ext>
                </a:extLst>
              </p:cNvPr>
              <p:cNvSpPr>
                <a:spLocks noGrp="1"/>
              </p:cNvSpPr>
              <p:nvPr>
                <p:ph sz="quarter" idx="13"/>
              </p:nvPr>
            </p:nvSpPr>
            <p:spPr>
              <a:xfrm>
                <a:off x="308472" y="1134736"/>
                <a:ext cx="11578728" cy="5388741"/>
              </a:xfrm>
            </p:spPr>
            <p:txBody>
              <a:bodyPr>
                <a:normAutofit/>
              </a:bodyPr>
              <a:lstStyle/>
              <a:p>
                <a:pPr marL="457200" indent="-457200">
                  <a:buFont typeface="Arial" panose="020B0604020202020204" pitchFamily="34" charset="0"/>
                  <a:buChar char="•"/>
                </a:pPr>
                <a:r>
                  <a:rPr lang="en-US" sz="2400" dirty="0"/>
                  <a:t>Switch equipped with Intelligent Electronic Device that facilitate synchronization.</a:t>
                </a:r>
              </a:p>
              <a:p>
                <a:pPr marL="457200" indent="-457200">
                  <a:buFont typeface="Arial" panose="020B0604020202020204" pitchFamily="34" charset="0"/>
                  <a:buChar char="•"/>
                </a:pPr>
                <a:r>
                  <a:rPr lang="en-US" sz="2400" dirty="0"/>
                  <a:t>SSWs can energize bus blocks or synchronize the microgrids.</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An SSW </a:t>
                </a:r>
                <a14:m>
                  <m:oMath xmlns:m="http://schemas.openxmlformats.org/officeDocument/2006/math">
                    <m:r>
                      <a:rPr lang="en-US" sz="2400" i="1" smtClean="0">
                        <a:latin typeface="Cambria Math" panose="02040503050406030204" pitchFamily="18" charset="0"/>
                        <a:ea typeface="Aptos" panose="020B0004020202020204" pitchFamily="34" charset="0"/>
                        <a:cs typeface="Mangal" panose="02040503050203030202" pitchFamily="18" charset="0"/>
                      </a:rPr>
                      <m:t>(</m:t>
                    </m:r>
                    <m:r>
                      <a:rPr lang="en-US" sz="2400" i="1" smtClean="0">
                        <a:latin typeface="Cambria Math" panose="02040503050406030204" pitchFamily="18" charset="0"/>
                        <a:ea typeface="Aptos" panose="020B0004020202020204" pitchFamily="34" charset="0"/>
                        <a:cs typeface="Mangal" panose="02040503050203030202" pitchFamily="18" charset="0"/>
                      </a:rPr>
                      <m:t>𝑖</m:t>
                    </m:r>
                    <m:r>
                      <a:rPr lang="en-US" sz="2400" i="1" smtClean="0">
                        <a:latin typeface="Cambria Math" panose="02040503050406030204" pitchFamily="18" charset="0"/>
                        <a:ea typeface="Aptos" panose="020B0004020202020204" pitchFamily="34" charset="0"/>
                        <a:cs typeface="Mangal" panose="02040503050203030202" pitchFamily="18" charset="0"/>
                      </a:rPr>
                      <m:t>, </m:t>
                    </m:r>
                    <m:r>
                      <a:rPr lang="en-US" sz="2400" i="1" smtClean="0">
                        <a:latin typeface="Cambria Math" panose="02040503050406030204" pitchFamily="18" charset="0"/>
                        <a:ea typeface="Aptos" panose="020B0004020202020204" pitchFamily="34" charset="0"/>
                        <a:cs typeface="Mangal" panose="02040503050203030202" pitchFamily="18" charset="0"/>
                      </a:rPr>
                      <m:t>𝑗</m:t>
                    </m:r>
                    <m:r>
                      <a:rPr lang="en-US" sz="2400" i="1" smtClean="0">
                        <a:latin typeface="Cambria Math" panose="02040503050406030204" pitchFamily="18" charset="0"/>
                        <a:ea typeface="Aptos" panose="020B0004020202020204" pitchFamily="34" charset="0"/>
                        <a:cs typeface="Mangal" panose="02040503050203030202" pitchFamily="18" charset="0"/>
                      </a:rPr>
                      <m:t>)</m:t>
                    </m:r>
                  </m:oMath>
                </a14:m>
                <a:r>
                  <a:rPr lang="en-US" sz="2400" dirty="0">
                    <a:latin typeface="Calibri" panose="020F0502020204030204" pitchFamily="34" charset="0"/>
                    <a:cs typeface="Calibri" panose="020F0502020204030204" pitchFamily="34" charset="0"/>
                  </a:rPr>
                  <a:t> may have five states while </a:t>
                </a:r>
                <a:r>
                  <a:rPr lang="en-US" sz="2400" dirty="0" err="1">
                    <a:latin typeface="Calibri" panose="020F0502020204030204" pitchFamily="34" charset="0"/>
                    <a:cs typeface="Calibri" panose="020F0502020204030204" pitchFamily="34" charset="0"/>
                  </a:rPr>
                  <a:t>blackstarting</a:t>
                </a:r>
                <a:r>
                  <a:rPr lang="en-US" sz="2400" dirty="0">
                    <a:latin typeface="Calibri" panose="020F0502020204030204" pitchFamily="34" charset="0"/>
                    <a:cs typeface="Calibri" panose="020F0502020204030204" pitchFamily="34" charset="0"/>
                  </a:rPr>
                  <a:t>.</a:t>
                </a: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All five states of the switch can be defined as:</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spcAft>
                    <a:spcPts val="600"/>
                  </a:spcAft>
                  <a:buFont typeface="Arial" panose="020B0604020202020204" pitchFamily="34" charset="0"/>
                  <a:buChar char="•"/>
                </a:pPr>
                <a:r>
                  <a:rPr lang="en-US" sz="2400" dirty="0">
                    <a:latin typeface="Calibri" panose="020F0502020204030204" pitchFamily="34" charset="0"/>
                    <a:cs typeface="Calibri" panose="020F0502020204030204" pitchFamily="34" charset="0"/>
                  </a:rPr>
                  <a:t>When a switch </a:t>
                </a:r>
                <a14:m>
                  <m:oMath xmlns:m="http://schemas.openxmlformats.org/officeDocument/2006/math">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𝑖</m:t>
                    </m:r>
                    <m:r>
                      <a:rPr lang="en-US" sz="2400" i="1">
                        <a:latin typeface="Cambria Math" panose="02040503050406030204" pitchFamily="18" charset="0"/>
                        <a:ea typeface="Aptos" panose="020B0004020202020204" pitchFamily="34" charset="0"/>
                        <a:cs typeface="Mangal" panose="02040503050203030202" pitchFamily="18" charset="0"/>
                      </a:rPr>
                      <m:t>, </m:t>
                    </m:r>
                    <m:r>
                      <a:rPr lang="en-US" sz="2400" i="1">
                        <a:latin typeface="Cambria Math" panose="02040503050406030204" pitchFamily="18" charset="0"/>
                        <a:ea typeface="Aptos" panose="020B0004020202020204" pitchFamily="34" charset="0"/>
                        <a:cs typeface="Mangal" panose="02040503050203030202" pitchFamily="18" charset="0"/>
                      </a:rPr>
                      <m:t>𝑗</m:t>
                    </m:r>
                    <m:r>
                      <a:rPr lang="en-US" sz="2400" i="1">
                        <a:latin typeface="Cambria Math" panose="02040503050406030204" pitchFamily="18" charset="0"/>
                        <a:ea typeface="Aptos" panose="020B0004020202020204" pitchFamily="34" charset="0"/>
                        <a:cs typeface="Mangal" panose="02040503050203030202" pitchFamily="18" charset="0"/>
                      </a:rPr>
                      <m:t>)</m:t>
                    </m:r>
                  </m:oMath>
                </a14:m>
                <a:r>
                  <a:rPr lang="en-US" sz="2400" dirty="0">
                    <a:latin typeface="Calibri" panose="020F0502020204030204" pitchFamily="34" charset="0"/>
                    <a:cs typeface="Calibri" panose="020F0502020204030204" pitchFamily="34" charset="0"/>
                  </a:rPr>
                  <a:t> is closed, </a:t>
                </a:r>
                <a14:m>
                  <m:oMath xmlns:m="http://schemas.openxmlformats.org/officeDocument/2006/math">
                    <m:sSub>
                      <m:sSubPr>
                        <m:ctrlPr>
                          <a:rPr lang="en-US" sz="2400" b="0" i="1" smtClean="0">
                            <a:latin typeface="Cambria Math" panose="02040503050406030204" pitchFamily="18" charset="0"/>
                            <a:cs typeface="Calibri" panose="020F0502020204030204" pitchFamily="34" charset="0"/>
                          </a:rPr>
                        </m:ctrlPr>
                      </m:sSubPr>
                      <m:e>
                        <m:sSub>
                          <m:sSubPr>
                            <m:ctrlPr>
                              <a:rPr lang="en-US" sz="2400" b="0" i="1" smtClean="0">
                                <a:latin typeface="Cambria Math" panose="02040503050406030204" pitchFamily="18" charset="0"/>
                                <a:cs typeface="Calibri" panose="020F0502020204030204" pitchFamily="34" charset="0"/>
                              </a:rPr>
                            </m:ctrlPr>
                          </m:sSubPr>
                          <m:e>
                            <m:r>
                              <a:rPr lang="en-US" sz="2400" b="0" i="1" smtClean="0">
                                <a:latin typeface="Cambria Math" panose="02040503050406030204" pitchFamily="18" charset="0"/>
                                <a:cs typeface="Calibri" panose="020F0502020204030204" pitchFamily="34" charset="0"/>
                              </a:rPr>
                              <m:t>𝑓</m:t>
                            </m:r>
                          </m:e>
                          <m:sub>
                            <m:r>
                              <a:rPr lang="en-US" sz="2400" b="0" i="1" smtClean="0">
                                <a:latin typeface="Cambria Math" panose="02040503050406030204" pitchFamily="18" charset="0"/>
                                <a:cs typeface="Calibri" panose="020F0502020204030204" pitchFamily="34" charset="0"/>
                              </a:rPr>
                              <m:t>𝑖</m:t>
                            </m:r>
                          </m:sub>
                        </m:sSub>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𝑓</m:t>
                        </m:r>
                      </m:e>
                      <m:sub>
                        <m:r>
                          <a:rPr lang="en-US" sz="2400" b="0" i="1" smtClean="0">
                            <a:latin typeface="Cambria Math" panose="02040503050406030204" pitchFamily="18" charset="0"/>
                            <a:cs typeface="Calibri" panose="020F0502020204030204" pitchFamily="34" charset="0"/>
                          </a:rPr>
                          <m:t>𝑗</m:t>
                        </m:r>
                      </m:sub>
                    </m:sSub>
                  </m:oMath>
                </a14:m>
                <a:r>
                  <a:rPr lang="en-US" sz="2400" dirty="0">
                    <a:latin typeface="Calibri" panose="020F0502020204030204" pitchFamily="34" charset="0"/>
                    <a:cs typeface="Calibri" panose="020F0502020204030204" pitchFamily="34" charset="0"/>
                  </a:rPr>
                  <a:t>, whereas when switch is open </a:t>
                </a:r>
                <a14:m>
                  <m:oMath xmlns:m="http://schemas.openxmlformats.org/officeDocument/2006/math">
                    <m:sSub>
                      <m:sSubPr>
                        <m:ctrlPr>
                          <a:rPr lang="en-US" sz="2400" i="1">
                            <a:latin typeface="Cambria Math" panose="02040503050406030204" pitchFamily="18" charset="0"/>
                            <a:cs typeface="Calibri" panose="020F0502020204030204" pitchFamily="34" charset="0"/>
                          </a:rPr>
                        </m:ctrlPr>
                      </m:sSubPr>
                      <m:e>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𝑓</m:t>
                            </m:r>
                          </m:e>
                          <m:sub>
                            <m:r>
                              <a:rPr lang="en-US" sz="2400" i="1">
                                <a:latin typeface="Cambria Math" panose="02040503050406030204" pitchFamily="18" charset="0"/>
                                <a:cs typeface="Calibri" panose="020F0502020204030204" pitchFamily="34" charset="0"/>
                              </a:rPr>
                              <m:t>𝑖</m:t>
                            </m:r>
                          </m:sub>
                        </m:sSub>
                        <m:r>
                          <a:rPr lang="en-US" sz="2400" i="1" smtClean="0">
                            <a:latin typeface="Cambria Math" panose="02040503050406030204" pitchFamily="18" charset="0"/>
                            <a:ea typeface="Cambria Math" panose="02040503050406030204" pitchFamily="18" charset="0"/>
                            <a:cs typeface="Calibri" panose="020F0502020204030204" pitchFamily="34" charset="0"/>
                          </a:rPr>
                          <m:t>≠</m:t>
                        </m:r>
                        <m:r>
                          <a:rPr lang="en-US" sz="2400" i="1">
                            <a:latin typeface="Cambria Math" panose="02040503050406030204" pitchFamily="18" charset="0"/>
                            <a:cs typeface="Calibri" panose="020F0502020204030204" pitchFamily="34" charset="0"/>
                          </a:rPr>
                          <m:t>𝑓</m:t>
                        </m:r>
                      </m:e>
                      <m:sub>
                        <m:r>
                          <a:rPr lang="en-US" sz="2400" i="1">
                            <a:latin typeface="Cambria Math" panose="02040503050406030204" pitchFamily="18" charset="0"/>
                            <a:cs typeface="Calibri" panose="020F0502020204030204" pitchFamily="34" charset="0"/>
                          </a:rPr>
                          <m:t>𝑗</m:t>
                        </m:r>
                      </m:sub>
                    </m:sSub>
                  </m:oMath>
                </a14:m>
                <a:endParaRPr lang="en-US" sz="2400" dirty="0">
                  <a:latin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Sup>
                        <m:sSubSupPr>
                          <m:ctrlPr>
                            <a:rPr lang="en-US" sz="18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800" b="0" i="1" smtClean="0">
                              <a:effectLst/>
                              <a:latin typeface="Cambria Math" panose="02040503050406030204" pitchFamily="18" charset="0"/>
                              <a:ea typeface="Aptos" panose="020B0004020202020204" pitchFamily="34" charset="0"/>
                              <a:cs typeface="Mangal" panose="02040503050203030202" pitchFamily="18" charset="0"/>
                            </a:rPr>
                            <m:t>−</m:t>
                          </m:r>
                          <m:d>
                            <m:dPr>
                              <m:ctrlPr>
                                <a:rPr lang="en-US" sz="1800" b="0" i="1" smtClean="0">
                                  <a:effectLst/>
                                  <a:latin typeface="Cambria Math" panose="02040503050406030204" pitchFamily="18" charset="0"/>
                                  <a:ea typeface="Aptos" panose="020B0004020202020204" pitchFamily="34" charset="0"/>
                                  <a:cs typeface="Mangal" panose="02040503050203030202" pitchFamily="18" charset="0"/>
                                </a:rPr>
                              </m:ctrlPr>
                            </m:dPr>
                            <m:e>
                              <m:r>
                                <a:rPr lang="en-US" sz="1800" b="0" i="0" smtClean="0">
                                  <a:effectLst/>
                                  <a:latin typeface="Cambria Math" panose="02040503050406030204" pitchFamily="18" charset="0"/>
                                  <a:ea typeface="Aptos" panose="020B0004020202020204" pitchFamily="34" charset="0"/>
                                  <a:cs typeface="Mangal" panose="02040503050203030202" pitchFamily="18" charset="0"/>
                                </a:rPr>
                                <m:t>1−</m:t>
                              </m:r>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𝑖𝑗</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𝑆𝑊</m:t>
                                  </m:r>
                                </m:sup>
                              </m:sSubSup>
                            </m:e>
                          </m:d>
                          <m:r>
                            <a:rPr lang="en-US" sz="1800" b="0" i="1" smtClean="0">
                              <a:latin typeface="Cambria Math" panose="02040503050406030204" pitchFamily="18" charset="0"/>
                              <a:ea typeface="Aptos" panose="020B0004020202020204" pitchFamily="34" charset="0"/>
                              <a:cs typeface="Mangal" panose="02040503050203030202" pitchFamily="18" charset="0"/>
                            </a:rPr>
                            <m:t>𝑀</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b="0" i="1" smtClean="0">
                              <a:latin typeface="Cambria Math" panose="02040503050406030204" pitchFamily="18" charset="0"/>
                              <a:ea typeface="Aptos" panose="020B0004020202020204" pitchFamily="34" charset="0"/>
                              <a:cs typeface="Mangal" panose="02040503050203030202" pitchFamily="18" charset="0"/>
                            </a:rPr>
                            <m:t>𝑓</m:t>
                          </m:r>
                        </m:e>
                        <m:sub>
                          <m:r>
                            <a:rPr lang="en-US" sz="1800" i="1">
                              <a:effectLst/>
                              <a:latin typeface="Cambria Math" panose="02040503050406030204" pitchFamily="18" charset="0"/>
                              <a:ea typeface="Aptos" panose="020B0004020202020204" pitchFamily="34" charset="0"/>
                              <a:cs typeface="Mangal" panose="02040503050203030202" pitchFamily="18" charset="0"/>
                            </a:rPr>
                            <m:t>𝑖</m:t>
                          </m:r>
                          <m:r>
                            <a:rPr lang="en-US" sz="1800" b="0" i="1" smtClean="0">
                              <a:effectLst/>
                              <a:latin typeface="Cambria Math" panose="02040503050406030204" pitchFamily="18" charset="0"/>
                              <a:ea typeface="Aptos" panose="020B0004020202020204" pitchFamily="34" charset="0"/>
                              <a:cs typeface="Mangal" panose="02040503050203030202" pitchFamily="18" charset="0"/>
                            </a:rPr>
                            <m:t>,</m:t>
                          </m:r>
                          <m:r>
                            <a:rPr lang="en-US" sz="1800" i="1">
                              <a:effectLst/>
                              <a:latin typeface="Cambria Math" panose="02040503050406030204" pitchFamily="18" charset="0"/>
                              <a:ea typeface="Aptos" panose="020B0004020202020204" pitchFamily="34" charset="0"/>
                              <a:cs typeface="Mangal" panose="02040503050203030202" pitchFamily="18" charset="0"/>
                            </a:rPr>
                            <m:t>𝑡</m:t>
                          </m:r>
                        </m:sub>
                        <m:sup>
                          <m:r>
                            <a:rPr lang="en-US" sz="1800" b="0" i="1" smtClean="0">
                              <a:effectLst/>
                              <a:latin typeface="Cambria Math" panose="02040503050406030204" pitchFamily="18" charset="0"/>
                              <a:ea typeface="Aptos" panose="020B0004020202020204" pitchFamily="34" charset="0"/>
                              <a:cs typeface="Mangal" panose="02040503050203030202" pitchFamily="18" charset="0"/>
                            </a:rPr>
                            <m:t> </m:t>
                          </m:r>
                        </m:sup>
                      </m:sSubSup>
                      <m:r>
                        <a:rPr lang="en-US" sz="1800" b="0" i="1" smtClean="0">
                          <a:effectLst/>
                          <a:latin typeface="Cambria Math" panose="02040503050406030204" pitchFamily="18" charset="0"/>
                          <a:ea typeface="Aptos" panose="020B0004020202020204" pitchFamily="34" charset="0"/>
                          <a:cs typeface="Mangal" panose="02040503050203030202" pitchFamily="18" charset="0"/>
                        </a:rPr>
                        <m:t>−</m:t>
                      </m:r>
                      <m:sSub>
                        <m:sSubPr>
                          <m:ctrlPr>
                            <a:rPr lang="en-US" sz="1800" b="0" i="1" smtClean="0">
                              <a:latin typeface="Cambria Math" panose="02040503050406030204" pitchFamily="18" charset="0"/>
                              <a:ea typeface="Aptos" panose="020B0004020202020204" pitchFamily="34" charset="0"/>
                              <a:cs typeface="Mangal" panose="02040503050203030202" pitchFamily="18" charset="0"/>
                            </a:rPr>
                          </m:ctrlPr>
                        </m:sSubPr>
                        <m:e>
                          <m:r>
                            <a:rPr lang="en-US" sz="1800" i="1">
                              <a:latin typeface="Cambria Math" panose="02040503050406030204" pitchFamily="18" charset="0"/>
                              <a:ea typeface="Aptos" panose="020B0004020202020204" pitchFamily="34" charset="0"/>
                              <a:cs typeface="Mangal" panose="02040503050203030202" pitchFamily="18" charset="0"/>
                            </a:rPr>
                            <m:t>𝑓</m:t>
                          </m:r>
                        </m:e>
                        <m:sub>
                          <m:r>
                            <a:rPr lang="en-US" sz="1800" b="0" i="1" smtClean="0">
                              <a:latin typeface="Cambria Math" panose="02040503050406030204" pitchFamily="18" charset="0"/>
                              <a:ea typeface="Aptos" panose="020B0004020202020204" pitchFamily="34" charset="0"/>
                              <a:cs typeface="Mangal" panose="02040503050203030202" pitchFamily="18" charset="0"/>
                            </a:rPr>
                            <m:t>𝑗</m:t>
                          </m:r>
                          <m:r>
                            <a:rPr lang="en-US" sz="1800" b="0" i="1" smtClean="0">
                              <a:latin typeface="Cambria Math" panose="02040503050406030204" pitchFamily="18" charset="0"/>
                              <a:ea typeface="Aptos" panose="020B0004020202020204" pitchFamily="34" charset="0"/>
                              <a:cs typeface="Mangal" panose="02040503050203030202" pitchFamily="18" charset="0"/>
                            </a:rPr>
                            <m:t>,</m:t>
                          </m:r>
                          <m:r>
                            <a:rPr lang="en-US" sz="1800" b="0" i="1" smtClean="0">
                              <a:latin typeface="Cambria Math" panose="02040503050406030204" pitchFamily="18" charset="0"/>
                              <a:ea typeface="Aptos" panose="020B0004020202020204" pitchFamily="34" charset="0"/>
                              <a:cs typeface="Mangal" panose="02040503050203030202" pitchFamily="18" charset="0"/>
                            </a:rPr>
                            <m:t>𝑡</m:t>
                          </m:r>
                        </m:sub>
                      </m:sSub>
                      <m:r>
                        <a:rPr lang="en-US" sz="1800" i="1">
                          <a:latin typeface="Cambria Math" panose="02040503050406030204" pitchFamily="18" charset="0"/>
                          <a:ea typeface="Cambria Math" panose="02040503050406030204" pitchFamily="18" charset="0"/>
                          <a:cs typeface="Mangal" panose="02040503050203030202" pitchFamily="18" charset="0"/>
                        </a:rPr>
                        <m:t>≤</m:t>
                      </m:r>
                      <m:d>
                        <m:dPr>
                          <m:ctrlPr>
                            <a:rPr lang="en-US" sz="1800" i="1">
                              <a:latin typeface="Cambria Math" panose="02040503050406030204" pitchFamily="18" charset="0"/>
                              <a:ea typeface="Aptos" panose="020B0004020202020204" pitchFamily="34" charset="0"/>
                              <a:cs typeface="Mangal" panose="02040503050203030202" pitchFamily="18" charset="0"/>
                            </a:rPr>
                          </m:ctrlPr>
                        </m:dPr>
                        <m:e>
                          <m:r>
                            <a:rPr lang="en-US" sz="1800">
                              <a:latin typeface="Cambria Math" panose="02040503050406030204" pitchFamily="18" charset="0"/>
                              <a:ea typeface="Aptos" panose="020B0004020202020204" pitchFamily="34" charset="0"/>
                              <a:cs typeface="Mangal" panose="02040503050203030202" pitchFamily="18" charset="0"/>
                            </a:rPr>
                            <m:t>1−</m:t>
                          </m:r>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𝑖𝑗</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𝑆𝑊</m:t>
                              </m:r>
                            </m:sup>
                          </m:sSubSup>
                        </m:e>
                      </m:d>
                      <m:r>
                        <a:rPr lang="en-US" sz="1800" i="1">
                          <a:latin typeface="Cambria Math" panose="02040503050406030204" pitchFamily="18" charset="0"/>
                          <a:ea typeface="Aptos" panose="020B0004020202020204" pitchFamily="34" charset="0"/>
                          <a:cs typeface="Mangal" panose="02040503050203030202" pitchFamily="18" charset="0"/>
                        </a:rPr>
                        <m:t>𝑀</m:t>
                      </m:r>
                    </m:oMath>
                  </m:oMathPara>
                </a14:m>
                <a:endParaRPr lang="en-US" sz="1800" dirty="0">
                  <a:effectLst/>
                  <a:latin typeface="Calibri" panose="020F0502020204030204" pitchFamily="34" charset="0"/>
                  <a:ea typeface="Aptos" panose="020B0004020202020204" pitchFamily="34" charset="0"/>
                  <a:cs typeface="Calibri" panose="020F0502020204030204" pitchFamily="34" charset="0"/>
                </a:endParaRPr>
              </a:p>
              <a:p>
                <a:pPr marL="457200" indent="-4572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p>
            </p:txBody>
          </p:sp>
        </mc:Choice>
        <mc:Fallback xmlns="">
          <p:sp>
            <p:nvSpPr>
              <p:cNvPr id="4" name="Content Placeholder 3">
                <a:extLst>
                  <a:ext uri="{FF2B5EF4-FFF2-40B4-BE49-F238E27FC236}">
                    <a16:creationId xmlns:a16="http://schemas.microsoft.com/office/drawing/2014/main" id="{E0240F94-DD21-AD0A-A48A-9B2B3C8730B5}"/>
                  </a:ext>
                </a:extLst>
              </p:cNvPr>
              <p:cNvSpPr>
                <a:spLocks noGrp="1" noRot="1" noChangeAspect="1" noMove="1" noResize="1" noEditPoints="1" noAdjustHandles="1" noChangeArrowheads="1" noChangeShapeType="1" noTextEdit="1"/>
              </p:cNvSpPr>
              <p:nvPr>
                <p:ph sz="quarter" idx="13"/>
              </p:nvPr>
            </p:nvSpPr>
            <p:spPr>
              <a:xfrm>
                <a:off x="308472" y="1134736"/>
                <a:ext cx="11578728" cy="5388741"/>
              </a:xfrm>
              <a:blipFill>
                <a:blip r:embed="rId3"/>
                <a:stretch>
                  <a:fillRect l="-767" t="-94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4258B70-29E4-346A-9E38-3F1B5B7D7E85}"/>
              </a:ext>
            </a:extLst>
          </p:cNvPr>
          <p:cNvSpPr txBox="1"/>
          <p:nvPr/>
        </p:nvSpPr>
        <p:spPr>
          <a:xfrm>
            <a:off x="11650980" y="6659880"/>
            <a:ext cx="480060" cy="198120"/>
          </a:xfrm>
          <a:prstGeom prst="rect">
            <a:avLst/>
          </a:prstGeom>
        </p:spPr>
        <p:txBody>
          <a:bodyPr vert="horz" wrap="square" lIns="91440" tIns="45720" rIns="91440" bIns="45720" rtlCol="0" anchor="b">
            <a:noAutofit/>
          </a:bodyPr>
          <a:lstStyle/>
          <a:p>
            <a:pPr algn="r"/>
            <a:fld id="{72C58619-349D-41B0-B6F0-DF366BDD536C}" type="slidenum">
              <a:rPr lang="en-US" sz="1200" b="1" smtClean="0">
                <a:latin typeface="+mn-lt"/>
              </a:rPr>
              <a:t>20</a:t>
            </a:fld>
            <a:endParaRPr lang="en-US" sz="1200" b="1" dirty="0">
              <a:latin typeface="+mn-lt"/>
            </a:endParaRPr>
          </a:p>
        </p:txBody>
      </p:sp>
      <p:sp>
        <p:nvSpPr>
          <p:cNvPr id="19" name="Arrow: Right 18">
            <a:extLst>
              <a:ext uri="{FF2B5EF4-FFF2-40B4-BE49-F238E27FC236}">
                <a16:creationId xmlns:a16="http://schemas.microsoft.com/office/drawing/2014/main" id="{73277065-5191-BDAB-641A-C55A500C7261}"/>
              </a:ext>
            </a:extLst>
          </p:cNvPr>
          <p:cNvSpPr/>
          <p:nvPr/>
        </p:nvSpPr>
        <p:spPr>
          <a:xfrm>
            <a:off x="7118956" y="4149656"/>
            <a:ext cx="685800" cy="266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0402AB2-F235-1178-A0AE-1E05B6BA35B3}"/>
                  </a:ext>
                </a:extLst>
              </p:cNvPr>
              <p:cNvSpPr txBox="1"/>
              <p:nvPr/>
            </p:nvSpPr>
            <p:spPr>
              <a:xfrm>
                <a:off x="8251461" y="3509068"/>
                <a:ext cx="2624135" cy="419154"/>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Sup>
                        <m:sSubSupPr>
                          <m:ctrlPr>
                            <a:rPr lang="en-US"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sub>
                        <m:sup>
                          <m:r>
                            <a:rPr lang="en-US"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a:effectLst/>
                          <a:latin typeface="Cambria Math" panose="02040503050406030204" pitchFamily="18" charset="0"/>
                          <a:ea typeface="Aptos" panose="020B0004020202020204" pitchFamily="34" charset="0"/>
                          <a:cs typeface="Mangal" panose="02040503050203030202" pitchFamily="18" charset="0"/>
                        </a:rPr>
                        <m:t>≤</m:t>
                      </m:r>
                      <m:sSubSup>
                        <m:sSubSupPr>
                          <m:ctrlPr>
                            <a:rPr lang="en-US" i="1">
                              <a:effectLst/>
                              <a:latin typeface="Cambria Math" panose="02040503050406030204" pitchFamily="18" charset="0"/>
                              <a:ea typeface="Aptos" panose="020B0004020202020204" pitchFamily="34" charset="0"/>
                              <a:cs typeface="Mangal" panose="02040503050203030202" pitchFamily="18" charset="0"/>
                            </a:rPr>
                          </m:ctrlPr>
                        </m:sSubSupPr>
                        <m:e>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r>
                            <a:rPr lang="en-US" i="1">
                              <a:effectLst/>
                              <a:latin typeface="Cambria Math" panose="02040503050406030204" pitchFamily="18" charset="0"/>
                              <a:ea typeface="Aptos" panose="020B0004020202020204" pitchFamily="34" charset="0"/>
                              <a:cs typeface="Mangal" panose="02040503050203030202" pitchFamily="18" charset="0"/>
                            </a:rPr>
                            <m:t>−</m:t>
                          </m:r>
                          <m:r>
                            <a:rPr lang="en-US">
                              <a:effectLst/>
                              <a:latin typeface="Cambria Math" panose="02040503050406030204" pitchFamily="18" charset="0"/>
                              <a:ea typeface="Aptos" panose="020B0004020202020204" pitchFamily="34" charset="0"/>
                              <a:cs typeface="Mangal" panose="02040503050203030202" pitchFamily="18" charset="0"/>
                            </a:rPr>
                            <m:t>1</m:t>
                          </m:r>
                        </m:sub>
                        <m:sup>
                          <m:r>
                            <a:rPr lang="en-US" i="1">
                              <a:effectLst/>
                              <a:latin typeface="Cambria Math" panose="02040503050406030204" pitchFamily="18" charset="0"/>
                              <a:ea typeface="Aptos" panose="020B0004020202020204" pitchFamily="34" charset="0"/>
                              <a:cs typeface="Mangal" panose="02040503050203030202" pitchFamily="18" charset="0"/>
                            </a:rPr>
                            <m:t>𝐵</m:t>
                          </m:r>
                        </m:sup>
                      </m:sSubSup>
                      <m:r>
                        <a:rPr lang="en-US">
                          <a:effectLst/>
                          <a:latin typeface="Cambria Math" panose="02040503050406030204" pitchFamily="18" charset="0"/>
                          <a:ea typeface="Aptos" panose="020B0004020202020204" pitchFamily="34" charset="0"/>
                          <a:cs typeface="Mangal" panose="02040503050203030202" pitchFamily="18" charset="0"/>
                        </a:rPr>
                        <m:t>+</m:t>
                      </m:r>
                      <m:sSubSup>
                        <m:sSubSupPr>
                          <m:ctrlPr>
                            <a:rPr lang="en-US" i="1">
                              <a:effectLst/>
                              <a:latin typeface="Cambria Math" panose="02040503050406030204" pitchFamily="18" charset="0"/>
                              <a:ea typeface="Aptos" panose="020B0004020202020204" pitchFamily="34" charset="0"/>
                              <a:cs typeface="Mangal" panose="02040503050203030202" pitchFamily="18" charset="0"/>
                            </a:rPr>
                          </m:ctrlPr>
                        </m:sSubSupPr>
                        <m:e>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r>
                            <a:rPr lang="en-US" i="1">
                              <a:effectLst/>
                              <a:latin typeface="Cambria Math" panose="02040503050406030204" pitchFamily="18" charset="0"/>
                              <a:ea typeface="Aptos" panose="020B0004020202020204" pitchFamily="34" charset="0"/>
                              <a:cs typeface="Mangal" panose="02040503050203030202" pitchFamily="18" charset="0"/>
                            </a:rPr>
                            <m:t>−</m:t>
                          </m:r>
                          <m:r>
                            <a:rPr lang="en-US">
                              <a:effectLst/>
                              <a:latin typeface="Cambria Math" panose="02040503050406030204" pitchFamily="18" charset="0"/>
                              <a:ea typeface="Aptos" panose="020B0004020202020204" pitchFamily="34" charset="0"/>
                              <a:cs typeface="Mangal" panose="02040503050203030202" pitchFamily="18" charset="0"/>
                            </a:rPr>
                            <m:t>1</m:t>
                          </m:r>
                        </m:sub>
                        <m:sup>
                          <m:r>
                            <a:rPr lang="en-US" i="1">
                              <a:effectLst/>
                              <a:latin typeface="Cambria Math" panose="02040503050406030204" pitchFamily="18" charset="0"/>
                              <a:ea typeface="Aptos" panose="020B0004020202020204" pitchFamily="34" charset="0"/>
                              <a:cs typeface="Mangal" panose="02040503050203030202" pitchFamily="18" charset="0"/>
                            </a:rPr>
                            <m:t>𝐵</m:t>
                          </m:r>
                        </m:sup>
                      </m:sSubSup>
                    </m:oMath>
                  </m:oMathPara>
                </a14:m>
                <a:endParaRPr lang="en-US"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20" name="TextBox 19">
                <a:extLst>
                  <a:ext uri="{FF2B5EF4-FFF2-40B4-BE49-F238E27FC236}">
                    <a16:creationId xmlns:a16="http://schemas.microsoft.com/office/drawing/2014/main" id="{50402AB2-F235-1178-A0AE-1E05B6BA35B3}"/>
                  </a:ext>
                </a:extLst>
              </p:cNvPr>
              <p:cNvSpPr txBox="1">
                <a:spLocks noRot="1" noChangeAspect="1" noMove="1" noResize="1" noEditPoints="1" noAdjustHandles="1" noChangeArrowheads="1" noChangeShapeType="1" noTextEdit="1"/>
              </p:cNvSpPr>
              <p:nvPr/>
            </p:nvSpPr>
            <p:spPr>
              <a:xfrm>
                <a:off x="8251461" y="3509068"/>
                <a:ext cx="2624135" cy="419154"/>
              </a:xfrm>
              <a:prstGeom prst="rect">
                <a:avLst/>
              </a:prstGeom>
              <a:blipFill>
                <a:blip r:embed="rId4"/>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E748C7B-EA7C-68A8-C16D-8DEAEEAA9B42}"/>
                  </a:ext>
                </a:extLst>
              </p:cNvPr>
              <p:cNvSpPr txBox="1"/>
              <p:nvPr/>
            </p:nvSpPr>
            <p:spPr>
              <a:xfrm>
                <a:off x="8199491" y="4016182"/>
                <a:ext cx="2891483" cy="419154"/>
              </a:xfrm>
              <a:prstGeom prst="rect">
                <a:avLst/>
              </a:prstGeom>
              <a:noFill/>
            </p:spPr>
            <p:txBody>
              <a:bodyPr wrap="square">
                <a:spAutoFit/>
              </a:bodyPr>
              <a:lstStyle/>
              <a:p>
                <a:pPr marL="0" indent="0">
                  <a:buNone/>
                </a:pPr>
                <a14:m>
                  <m:oMath xmlns:m="http://schemas.openxmlformats.org/officeDocument/2006/math">
                    <m:sSubSup>
                      <m:sSubSupPr>
                        <m:ctrlPr>
                          <a:rPr lang="en-US" i="1" smtClean="0">
                            <a:effectLst/>
                            <a:latin typeface="Cambria Math" panose="02040503050406030204" pitchFamily="18" charset="0"/>
                            <a:ea typeface="Aptos" panose="020B0004020202020204" pitchFamily="34" charset="0"/>
                            <a:cs typeface="Mangal" panose="02040503050203030202" pitchFamily="18" charset="0"/>
                          </a:rPr>
                        </m:ctrlPr>
                      </m:sSubSupPr>
                      <m:e>
                        <m:r>
                          <m:rPr>
                            <m:sty m:val="p"/>
                          </m:rPr>
                          <a:rPr lang="en-US" b="0" i="0" smtClean="0">
                            <a:effectLst/>
                            <a:latin typeface="Cambria Math" panose="02040503050406030204" pitchFamily="18" charset="0"/>
                            <a:ea typeface="Aptos" panose="020B0004020202020204" pitchFamily="34" charset="0"/>
                            <a:cs typeface="Mangal" panose="02040503050203030202" pitchFamily="18" charset="0"/>
                          </a:rPr>
                          <m:t>Δ</m:t>
                        </m:r>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sub>
                      <m:sup>
                        <m:r>
                          <a:rPr lang="en-US"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b="0" i="1" smtClean="0">
                        <a:effectLst/>
                        <a:latin typeface="Cambria Math" panose="02040503050406030204" pitchFamily="18" charset="0"/>
                        <a:ea typeface="Aptos" panose="020B0004020202020204" pitchFamily="34" charset="0"/>
                        <a:cs typeface="Mangal" panose="02040503050203030202" pitchFamily="18" charset="0"/>
                      </a:rPr>
                      <m:t>=</m:t>
                    </m:r>
                  </m:oMath>
                </a14:m>
                <a:r>
                  <a:rPr lang="en-US" dirty="0">
                    <a:ea typeface="Aptos" panose="020B0004020202020204" pitchFamily="34" charset="0"/>
                    <a:cs typeface="Mangal" panose="02040503050203030202" pitchFamily="18" charset="0"/>
                  </a:rPr>
                  <a:t> </a:t>
                </a:r>
                <a14:m>
                  <m:oMath xmlns:m="http://schemas.openxmlformats.org/officeDocument/2006/math">
                    <m:sSubSup>
                      <m:sSubSupPr>
                        <m:ctrlPr>
                          <a:rPr lang="en-US" i="1">
                            <a:latin typeface="Cambria Math" panose="02040503050406030204" pitchFamily="18" charset="0"/>
                            <a:ea typeface="Aptos" panose="020B0004020202020204" pitchFamily="34" charset="0"/>
                            <a:cs typeface="Mangal" panose="02040503050203030202" pitchFamily="18" charset="0"/>
                          </a:rPr>
                        </m:ctrlPr>
                      </m:sSubSupPr>
                      <m:e>
                        <m:r>
                          <a:rPr lang="en-US" i="1">
                            <a:latin typeface="Cambria Math" panose="02040503050406030204" pitchFamily="18" charset="0"/>
                            <a:ea typeface="Aptos" panose="020B0004020202020204" pitchFamily="34" charset="0"/>
                            <a:cs typeface="Mangal" panose="02040503050203030202" pitchFamily="18" charset="0"/>
                          </a:rPr>
                          <m:t>𝑦</m:t>
                        </m:r>
                      </m:e>
                      <m:sub>
                        <m:r>
                          <a:rPr lang="en-US" i="1">
                            <a:latin typeface="Cambria Math" panose="02040503050406030204" pitchFamily="18" charset="0"/>
                            <a:ea typeface="Aptos" panose="020B0004020202020204" pitchFamily="34" charset="0"/>
                            <a:cs typeface="Mangal" panose="02040503050203030202" pitchFamily="18" charset="0"/>
                          </a:rPr>
                          <m:t>𝑖𝑗</m:t>
                        </m:r>
                        <m:r>
                          <a:rPr lang="en-US">
                            <a:latin typeface="Cambria Math" panose="02040503050406030204" pitchFamily="18" charset="0"/>
                            <a:ea typeface="Aptos" panose="020B0004020202020204" pitchFamily="34" charset="0"/>
                            <a:cs typeface="Mangal" panose="02040503050203030202" pitchFamily="18" charset="0"/>
                          </a:rPr>
                          <m:t>,</m:t>
                        </m:r>
                        <m:r>
                          <a:rPr lang="en-US" i="1">
                            <a:latin typeface="Cambria Math" panose="02040503050406030204" pitchFamily="18" charset="0"/>
                            <a:ea typeface="Aptos" panose="020B0004020202020204" pitchFamily="34" charset="0"/>
                            <a:cs typeface="Mangal" panose="02040503050203030202" pitchFamily="18" charset="0"/>
                          </a:rPr>
                          <m:t>𝑡</m:t>
                        </m:r>
                      </m:sub>
                      <m:sup>
                        <m:r>
                          <a:rPr lang="en-US" i="1">
                            <a:latin typeface="Cambria Math" panose="02040503050406030204" pitchFamily="18" charset="0"/>
                            <a:ea typeface="Aptos" panose="020B0004020202020204" pitchFamily="34" charset="0"/>
                            <a:cs typeface="Mangal" panose="02040503050203030202" pitchFamily="18" charset="0"/>
                          </a:rPr>
                          <m:t>𝑆𝑊</m:t>
                        </m:r>
                      </m:sup>
                    </m:sSubSup>
                    <m:r>
                      <a:rPr lang="en-US" b="0" i="1" smtClean="0">
                        <a:latin typeface="Cambria Math" panose="02040503050406030204" pitchFamily="18" charset="0"/>
                        <a:ea typeface="Aptos" panose="020B0004020202020204" pitchFamily="34" charset="0"/>
                        <a:cs typeface="Mangal" panose="02040503050203030202" pitchFamily="18" charset="0"/>
                      </a:rPr>
                      <m:t> −</m:t>
                    </m:r>
                    <m:sSubSup>
                      <m:sSubSupPr>
                        <m:ctrlPr>
                          <a:rPr lang="en-US" i="1">
                            <a:latin typeface="Cambria Math" panose="02040503050406030204" pitchFamily="18" charset="0"/>
                            <a:ea typeface="Aptos" panose="020B0004020202020204" pitchFamily="34" charset="0"/>
                            <a:cs typeface="Mangal" panose="02040503050203030202" pitchFamily="18" charset="0"/>
                          </a:rPr>
                        </m:ctrlPr>
                      </m:sSubSupPr>
                      <m:e>
                        <m:r>
                          <a:rPr lang="en-US" i="1">
                            <a:latin typeface="Cambria Math" panose="02040503050406030204" pitchFamily="18" charset="0"/>
                            <a:ea typeface="Aptos" panose="020B0004020202020204" pitchFamily="34" charset="0"/>
                            <a:cs typeface="Mangal" panose="02040503050203030202" pitchFamily="18" charset="0"/>
                          </a:rPr>
                          <m:t>𝑦</m:t>
                        </m:r>
                      </m:e>
                      <m:sub>
                        <m:r>
                          <a:rPr lang="en-US" i="1">
                            <a:latin typeface="Cambria Math" panose="02040503050406030204" pitchFamily="18" charset="0"/>
                            <a:ea typeface="Aptos" panose="020B0004020202020204" pitchFamily="34" charset="0"/>
                            <a:cs typeface="Mangal" panose="02040503050203030202" pitchFamily="18" charset="0"/>
                          </a:rPr>
                          <m:t>𝑖𝑗</m:t>
                        </m:r>
                        <m:r>
                          <a:rPr lang="en-US">
                            <a:latin typeface="Cambria Math" panose="02040503050406030204" pitchFamily="18" charset="0"/>
                            <a:ea typeface="Aptos" panose="020B0004020202020204" pitchFamily="34" charset="0"/>
                            <a:cs typeface="Mangal" panose="02040503050203030202" pitchFamily="18" charset="0"/>
                          </a:rPr>
                          <m:t>,</m:t>
                        </m:r>
                        <m:r>
                          <a:rPr lang="en-US" i="1">
                            <a:latin typeface="Cambria Math" panose="02040503050406030204" pitchFamily="18" charset="0"/>
                            <a:ea typeface="Aptos" panose="020B0004020202020204" pitchFamily="34" charset="0"/>
                            <a:cs typeface="Mangal" panose="02040503050203030202" pitchFamily="18" charset="0"/>
                          </a:rPr>
                          <m:t>𝑡</m:t>
                        </m:r>
                        <m:r>
                          <a:rPr lang="en-US" b="0" i="1" smtClean="0">
                            <a:latin typeface="Cambria Math" panose="02040503050406030204" pitchFamily="18" charset="0"/>
                            <a:ea typeface="Aptos" panose="020B0004020202020204" pitchFamily="34" charset="0"/>
                            <a:cs typeface="Mangal" panose="02040503050203030202" pitchFamily="18" charset="0"/>
                          </a:rPr>
                          <m:t>−1</m:t>
                        </m:r>
                      </m:sub>
                      <m:sup>
                        <m:r>
                          <a:rPr lang="en-US" i="1">
                            <a:latin typeface="Cambria Math" panose="02040503050406030204" pitchFamily="18" charset="0"/>
                            <a:ea typeface="Aptos" panose="020B0004020202020204" pitchFamily="34" charset="0"/>
                            <a:cs typeface="Mangal" panose="02040503050203030202" pitchFamily="18" charset="0"/>
                          </a:rPr>
                          <m:t>𝑆𝑊</m:t>
                        </m:r>
                      </m:sup>
                    </m:sSubSup>
                  </m:oMath>
                </a14:m>
                <a:endParaRPr lang="en-US"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FE748C7B-EA7C-68A8-C16D-8DEAEEAA9B42}"/>
                  </a:ext>
                </a:extLst>
              </p:cNvPr>
              <p:cNvSpPr txBox="1">
                <a:spLocks noRot="1" noChangeAspect="1" noMove="1" noResize="1" noEditPoints="1" noAdjustHandles="1" noChangeArrowheads="1" noChangeShapeType="1" noTextEdit="1"/>
              </p:cNvSpPr>
              <p:nvPr/>
            </p:nvSpPr>
            <p:spPr>
              <a:xfrm>
                <a:off x="8199491" y="4016182"/>
                <a:ext cx="2891483" cy="419154"/>
              </a:xfrm>
              <a:prstGeom prst="rect">
                <a:avLst/>
              </a:prstGeom>
              <a:blipFill>
                <a:blip r:embed="rId5"/>
                <a:stretch>
                  <a:fillRect b="-5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C2E1EB-55D3-0A96-749C-A74EC99A1F3A}"/>
                  </a:ext>
                </a:extLst>
              </p:cNvPr>
              <p:cNvSpPr txBox="1"/>
              <p:nvPr/>
            </p:nvSpPr>
            <p:spPr>
              <a:xfrm>
                <a:off x="8322516" y="4553138"/>
                <a:ext cx="2134767" cy="419154"/>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Sup>
                        <m:sSubSupPr>
                          <m:ctrlPr>
                            <a:rPr lang="en-US" i="1" smtClean="0">
                              <a:effectLst/>
                              <a:latin typeface="Cambria Math" panose="02040503050406030204" pitchFamily="18" charset="0"/>
                              <a:ea typeface="Aptos" panose="020B0004020202020204" pitchFamily="34" charset="0"/>
                              <a:cs typeface="Mangal" panose="02040503050203030202" pitchFamily="18" charset="0"/>
                            </a:rPr>
                          </m:ctrlPr>
                        </m:sSubSupPr>
                        <m:e>
                          <m:r>
                            <m:rPr>
                              <m:sty m:val="p"/>
                            </m:rPr>
                            <a:rPr lang="en-US" b="0" i="0" smtClean="0">
                              <a:effectLst/>
                              <a:latin typeface="Cambria Math" panose="02040503050406030204" pitchFamily="18" charset="0"/>
                              <a:ea typeface="Aptos" panose="020B0004020202020204" pitchFamily="34" charset="0"/>
                              <a:cs typeface="Mangal" panose="02040503050203030202" pitchFamily="18" charset="0"/>
                            </a:rPr>
                            <m:t>Δ</m:t>
                          </m:r>
                          <m:r>
                            <a:rPr lang="en-US" i="1">
                              <a:effectLst/>
                              <a:latin typeface="Cambria Math" panose="02040503050406030204" pitchFamily="18" charset="0"/>
                              <a:ea typeface="Aptos" panose="020B0004020202020204" pitchFamily="34" charset="0"/>
                              <a:cs typeface="Mangal" panose="02040503050203030202" pitchFamily="18" charset="0"/>
                            </a:rPr>
                            <m:t>𝑦</m:t>
                          </m:r>
                        </m:e>
                        <m:sub>
                          <m:r>
                            <a:rPr lang="en-US" i="1">
                              <a:effectLst/>
                              <a:latin typeface="Cambria Math" panose="02040503050406030204" pitchFamily="18" charset="0"/>
                              <a:ea typeface="Aptos" panose="020B0004020202020204" pitchFamily="34" charset="0"/>
                              <a:cs typeface="Mangal" panose="02040503050203030202" pitchFamily="18" charset="0"/>
                            </a:rPr>
                            <m:t>𝑖𝑗</m:t>
                          </m:r>
                          <m:r>
                            <a:rPr lang="en-US">
                              <a:effectLst/>
                              <a:latin typeface="Cambria Math" panose="02040503050406030204" pitchFamily="18" charset="0"/>
                              <a:ea typeface="Aptos" panose="020B0004020202020204" pitchFamily="34" charset="0"/>
                              <a:cs typeface="Mangal" panose="02040503050203030202" pitchFamily="18" charset="0"/>
                            </a:rPr>
                            <m:t>,</m:t>
                          </m:r>
                          <m:r>
                            <a:rPr lang="en-US" i="1">
                              <a:effectLst/>
                              <a:latin typeface="Cambria Math" panose="02040503050406030204" pitchFamily="18" charset="0"/>
                              <a:ea typeface="Aptos" panose="020B0004020202020204" pitchFamily="34" charset="0"/>
                              <a:cs typeface="Mangal" panose="02040503050203030202" pitchFamily="18" charset="0"/>
                            </a:rPr>
                            <m:t>𝑡</m:t>
                          </m:r>
                        </m:sub>
                        <m:sup>
                          <m:r>
                            <a:rPr lang="en-US"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b="0" i="1" smtClean="0">
                          <a:effectLst/>
                          <a:latin typeface="Cambria Math" panose="02040503050406030204" pitchFamily="18" charset="0"/>
                          <a:ea typeface="Cambria Math" panose="02040503050406030204" pitchFamily="18" charset="0"/>
                          <a:cs typeface="Mangal" panose="02040503050203030202" pitchFamily="18" charset="0"/>
                        </a:rPr>
                        <m:t>≥0</m:t>
                      </m:r>
                    </m:oMath>
                  </m:oMathPara>
                </a14:m>
                <a:endParaRPr lang="en-US"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23" name="TextBox 22">
                <a:extLst>
                  <a:ext uri="{FF2B5EF4-FFF2-40B4-BE49-F238E27FC236}">
                    <a16:creationId xmlns:a16="http://schemas.microsoft.com/office/drawing/2014/main" id="{1AC2E1EB-55D3-0A96-749C-A74EC99A1F3A}"/>
                  </a:ext>
                </a:extLst>
              </p:cNvPr>
              <p:cNvSpPr txBox="1">
                <a:spLocks noRot="1" noChangeAspect="1" noMove="1" noResize="1" noEditPoints="1" noAdjustHandles="1" noChangeArrowheads="1" noChangeShapeType="1" noTextEdit="1"/>
              </p:cNvSpPr>
              <p:nvPr/>
            </p:nvSpPr>
            <p:spPr>
              <a:xfrm>
                <a:off x="8322516" y="4553138"/>
                <a:ext cx="2134767" cy="419154"/>
              </a:xfrm>
              <a:prstGeom prst="rect">
                <a:avLst/>
              </a:prstGeom>
              <a:blipFill>
                <a:blip r:embed="rId6"/>
                <a:stretch>
                  <a:fillRect b="-5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3800DAB-F8FC-43F6-9ECF-3A2013D4BC5C}"/>
                  </a:ext>
                </a:extLst>
              </p:cNvPr>
              <p:cNvSpPr txBox="1"/>
              <p:nvPr/>
            </p:nvSpPr>
            <p:spPr>
              <a:xfrm>
                <a:off x="9358796" y="1619515"/>
                <a:ext cx="2741140" cy="1463542"/>
              </a:xfrm>
              <a:prstGeom prst="rect">
                <a:avLst/>
              </a:prstGeom>
              <a:noFill/>
              <a:ln>
                <a:solidFill>
                  <a:srgbClr val="FFC000"/>
                </a:solidFill>
              </a:ln>
            </p:spPr>
            <p:txBody>
              <a:bodyPr wrap="square">
                <a:spAutoFit/>
              </a:bodyPr>
              <a:lstStyle/>
              <a:p>
                <a:r>
                  <a:rPr lang="en-US" sz="1600" b="1" dirty="0">
                    <a:latin typeface="Cambria Math" panose="02040503050406030204" pitchFamily="18" charset="0"/>
                    <a:ea typeface="Aptos" panose="020B0004020202020204" pitchFamily="34" charset="0"/>
                    <a:cs typeface="Mangal" panose="02040503050203030202" pitchFamily="18" charset="0"/>
                  </a:rPr>
                  <a:t>Nomenclature</a:t>
                </a:r>
                <a:r>
                  <a:rPr lang="en-US" sz="1600" dirty="0">
                    <a:latin typeface="Cambria Math" panose="02040503050406030204" pitchFamily="18" charset="0"/>
                    <a:ea typeface="Aptos" panose="020B0004020202020204" pitchFamily="34" charset="0"/>
                    <a:cs typeface="Mangal" panose="02040503050203030202" pitchFamily="18" charset="0"/>
                  </a:rPr>
                  <a:t>: </a:t>
                </a:r>
                <a:endParaRPr lang="en-US" sz="1600" i="1" dirty="0">
                  <a:effectLst/>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i="1">
                            <a:effectLst/>
                            <a:latin typeface="Cambria Math" panose="02040503050406030204" pitchFamily="18" charset="0"/>
                            <a:ea typeface="Aptos" panose="020B0004020202020204" pitchFamily="34" charset="0"/>
                            <a:cs typeface="Mangal" panose="02040503050203030202" pitchFamily="18" charset="0"/>
                          </a:rPr>
                          <m:t>𝑦</m:t>
                        </m:r>
                      </m:e>
                      <m:sub>
                        <m:r>
                          <a:rPr lang="en-US" sz="1600" i="1">
                            <a:effectLst/>
                            <a:latin typeface="Cambria Math" panose="02040503050406030204" pitchFamily="18" charset="0"/>
                            <a:ea typeface="Aptos" panose="020B0004020202020204" pitchFamily="34" charset="0"/>
                            <a:cs typeface="Mangal" panose="02040503050203030202" pitchFamily="18" charset="0"/>
                          </a:rPr>
                          <m:t>𝑖</m:t>
                        </m:r>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𝑡</m:t>
                        </m:r>
                      </m:sub>
                      <m:sup>
                        <m:r>
                          <a:rPr lang="en-US" sz="1600" i="1">
                            <a:effectLst/>
                            <a:latin typeface="Cambria Math" panose="02040503050406030204" pitchFamily="18" charset="0"/>
                            <a:ea typeface="Aptos" panose="020B0004020202020204" pitchFamily="34" charset="0"/>
                            <a:cs typeface="Mangal" panose="02040503050203030202" pitchFamily="18" charset="0"/>
                          </a:rPr>
                          <m:t>𝐵</m:t>
                        </m:r>
                      </m:sup>
                    </m:sSubSup>
                  </m:oMath>
                </a14:m>
                <a:r>
                  <a:rPr lang="en-US" sz="1600" dirty="0"/>
                  <a:t>: status of </a:t>
                </a:r>
                <a:r>
                  <a:rPr lang="en-US" sz="1600" dirty="0" err="1"/>
                  <a:t>i</a:t>
                </a:r>
                <a:r>
                  <a:rPr lang="en-US" sz="1600" baseline="30000" dirty="0" err="1"/>
                  <a:t>th</a:t>
                </a:r>
                <a:r>
                  <a:rPr lang="en-US" sz="1600" dirty="0"/>
                  <a:t> bus     </a:t>
                </a:r>
                <a:endParaRPr lang="en-US" sz="1600" i="1" dirty="0">
                  <a:effectLst/>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i="1">
                            <a:effectLst/>
                            <a:latin typeface="Cambria Math" panose="02040503050406030204" pitchFamily="18" charset="0"/>
                            <a:ea typeface="Aptos" panose="020B0004020202020204" pitchFamily="34" charset="0"/>
                            <a:cs typeface="Mangal" panose="02040503050203030202" pitchFamily="18" charset="0"/>
                          </a:rPr>
                          <m:t>𝑦</m:t>
                        </m:r>
                      </m:e>
                      <m:sub>
                        <m:r>
                          <a:rPr lang="en-US" sz="1600" i="1">
                            <a:effectLst/>
                            <a:latin typeface="Cambria Math" panose="02040503050406030204" pitchFamily="18" charset="0"/>
                            <a:ea typeface="Aptos" panose="020B0004020202020204" pitchFamily="34" charset="0"/>
                            <a:cs typeface="Mangal" panose="02040503050203030202" pitchFamily="18" charset="0"/>
                          </a:rPr>
                          <m:t>𝑖𝑗</m:t>
                        </m:r>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𝑡</m:t>
                        </m:r>
                      </m:sub>
                      <m:sup>
                        <m:r>
                          <a:rPr lang="en-US" sz="1600" b="0" i="1" smtClean="0">
                            <a:effectLst/>
                            <a:latin typeface="Cambria Math" panose="02040503050406030204" pitchFamily="18" charset="0"/>
                            <a:ea typeface="Aptos" panose="020B0004020202020204" pitchFamily="34" charset="0"/>
                            <a:cs typeface="Mangal" panose="02040503050203030202" pitchFamily="18" charset="0"/>
                          </a:rPr>
                          <m:t>𝑆𝑊</m:t>
                        </m:r>
                      </m:sup>
                    </m:sSubSup>
                  </m:oMath>
                </a14:m>
                <a:r>
                  <a:rPr lang="en-US" sz="1600" dirty="0"/>
                  <a:t>: status of a switch (i, j)     </a:t>
                </a:r>
                <a:endParaRPr lang="en-US" sz="1600" i="1" dirty="0">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m:rPr>
                            <m:sty m:val="p"/>
                          </m:rPr>
                          <a:rPr lang="en-US" sz="1600" b="0" i="0" smtClean="0">
                            <a:latin typeface="Cambria Math" panose="02040503050406030204" pitchFamily="18" charset="0"/>
                            <a:ea typeface="Aptos" panose="020B0004020202020204" pitchFamily="34" charset="0"/>
                            <a:cs typeface="Mangal" panose="02040503050203030202" pitchFamily="18" charset="0"/>
                          </a:rPr>
                          <m:t>Δ</m:t>
                        </m:r>
                        <m:r>
                          <a:rPr lang="en-US" sz="1600" i="1">
                            <a:latin typeface="Cambria Math" panose="02040503050406030204" pitchFamily="18" charset="0"/>
                            <a:ea typeface="Aptos" panose="020B0004020202020204" pitchFamily="34" charset="0"/>
                            <a:cs typeface="Mangal" panose="02040503050203030202" pitchFamily="18" charset="0"/>
                          </a:rPr>
                          <m:t>𝑦</m:t>
                        </m:r>
                      </m:e>
                      <m:sub>
                        <m:r>
                          <a:rPr lang="en-US" sz="1600" i="1">
                            <a:latin typeface="Cambria Math" panose="02040503050406030204" pitchFamily="18" charset="0"/>
                            <a:ea typeface="Aptos" panose="020B0004020202020204" pitchFamily="34" charset="0"/>
                            <a:cs typeface="Mangal" panose="02040503050203030202" pitchFamily="18" charset="0"/>
                          </a:rPr>
                          <m:t>𝑖𝑗</m:t>
                        </m:r>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𝑆𝑊</m:t>
                        </m:r>
                      </m:sup>
                    </m:sSubSup>
                  </m:oMath>
                </a14:m>
                <a:r>
                  <a:rPr lang="en-US" sz="1600" dirty="0"/>
                  <a:t>: change of switch </a:t>
                </a:r>
                <a14:m>
                  <m:oMath xmlns:m="http://schemas.openxmlformats.org/officeDocument/2006/math">
                    <m:r>
                      <m:rPr>
                        <m:sty m:val="p"/>
                      </m:rPr>
                      <a:rPr lang="en-US" sz="1600" b="0" i="0" smtClean="0">
                        <a:latin typeface="Cambria Math" panose="02040503050406030204" pitchFamily="18" charset="0"/>
                        <a:ea typeface="Calibri" panose="020F0502020204030204" pitchFamily="34" charset="0"/>
                        <a:cs typeface="Times New Roman" panose="02020603050405020304" pitchFamily="18" charset="0"/>
                      </a:rPr>
                      <m:t>status</m:t>
                    </m:r>
                  </m:oMath>
                </a14:m>
                <a:r>
                  <a:rPr lang="en-US" sz="1600" dirty="0"/>
                  <a:t>   </a:t>
                </a:r>
              </a:p>
              <a:p>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𝑓</m:t>
                        </m:r>
                      </m:e>
                      <m:sub>
                        <m:r>
                          <a:rPr lang="en-US" sz="1600" i="1">
                            <a:latin typeface="Cambria Math" panose="02040503050406030204" pitchFamily="18" charset="0"/>
                            <a:ea typeface="Aptos" panose="020B0004020202020204" pitchFamily="34" charset="0"/>
                            <a:cs typeface="Mangal" panose="02040503050203030202" pitchFamily="18" charset="0"/>
                          </a:rPr>
                          <m:t>𝑖</m:t>
                        </m:r>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oMath>
                </a14:m>
                <a:r>
                  <a:rPr lang="en-US" sz="1600" dirty="0"/>
                  <a:t>: frequency at bus i</a:t>
                </a:r>
              </a:p>
            </p:txBody>
          </p:sp>
        </mc:Choice>
        <mc:Fallback xmlns="">
          <p:sp>
            <p:nvSpPr>
              <p:cNvPr id="25" name="TextBox 24">
                <a:extLst>
                  <a:ext uri="{FF2B5EF4-FFF2-40B4-BE49-F238E27FC236}">
                    <a16:creationId xmlns:a16="http://schemas.microsoft.com/office/drawing/2014/main" id="{23800DAB-F8FC-43F6-9ECF-3A2013D4BC5C}"/>
                  </a:ext>
                </a:extLst>
              </p:cNvPr>
              <p:cNvSpPr txBox="1">
                <a:spLocks noRot="1" noChangeAspect="1" noMove="1" noResize="1" noEditPoints="1" noAdjustHandles="1" noChangeArrowheads="1" noChangeShapeType="1" noTextEdit="1"/>
              </p:cNvSpPr>
              <p:nvPr/>
            </p:nvSpPr>
            <p:spPr>
              <a:xfrm>
                <a:off x="9358796" y="1619515"/>
                <a:ext cx="2741140" cy="1463542"/>
              </a:xfrm>
              <a:prstGeom prst="rect">
                <a:avLst/>
              </a:prstGeom>
              <a:blipFill>
                <a:blip r:embed="rId7"/>
                <a:stretch>
                  <a:fillRect l="-885" t="-1240" b="-2893"/>
                </a:stretch>
              </a:blipFill>
              <a:ln>
                <a:solidFill>
                  <a:srgbClr val="FFC000"/>
                </a:solid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6A5B60EA-72A7-4EE4-FACB-03F3E3779CC9}"/>
              </a:ext>
            </a:extLst>
          </p:cNvPr>
          <p:cNvPicPr>
            <a:picLocks noChangeAspect="1"/>
          </p:cNvPicPr>
          <p:nvPr/>
        </p:nvPicPr>
        <p:blipFill>
          <a:blip r:embed="rId8"/>
          <a:stretch>
            <a:fillRect/>
          </a:stretch>
        </p:blipFill>
        <p:spPr>
          <a:xfrm>
            <a:off x="786083" y="2351286"/>
            <a:ext cx="6858000" cy="631359"/>
          </a:xfrm>
          <a:prstGeom prst="rect">
            <a:avLst/>
          </a:prstGeom>
        </p:spPr>
      </p:pic>
      <p:pic>
        <p:nvPicPr>
          <p:cNvPr id="7" name="Picture 6">
            <a:extLst>
              <a:ext uri="{FF2B5EF4-FFF2-40B4-BE49-F238E27FC236}">
                <a16:creationId xmlns:a16="http://schemas.microsoft.com/office/drawing/2014/main" id="{F1569FD8-E256-44C7-8A7D-D309519E299F}"/>
              </a:ext>
            </a:extLst>
          </p:cNvPr>
          <p:cNvPicPr>
            <a:picLocks noChangeAspect="1"/>
          </p:cNvPicPr>
          <p:nvPr/>
        </p:nvPicPr>
        <p:blipFill>
          <a:blip r:embed="rId9"/>
          <a:stretch>
            <a:fillRect/>
          </a:stretch>
        </p:blipFill>
        <p:spPr>
          <a:xfrm>
            <a:off x="1316404" y="3429000"/>
            <a:ext cx="5182049" cy="1932599"/>
          </a:xfrm>
          <a:prstGeom prst="rect">
            <a:avLst/>
          </a:prstGeom>
        </p:spPr>
      </p:pic>
      <p:sp>
        <p:nvSpPr>
          <p:cNvPr id="8" name="Rectangle 7">
            <a:extLst>
              <a:ext uri="{FF2B5EF4-FFF2-40B4-BE49-F238E27FC236}">
                <a16:creationId xmlns:a16="http://schemas.microsoft.com/office/drawing/2014/main" id="{62B7EF66-D4D2-7FE6-456D-393090B2EC69}"/>
              </a:ext>
            </a:extLst>
          </p:cNvPr>
          <p:cNvSpPr/>
          <p:nvPr/>
        </p:nvSpPr>
        <p:spPr bwMode="auto">
          <a:xfrm>
            <a:off x="1164228" y="4991790"/>
            <a:ext cx="5486400" cy="382925"/>
          </a:xfrm>
          <a:prstGeom prst="rect">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808385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6F29D8-B079-EDDE-A02A-F9A86E19D655}"/>
              </a:ext>
            </a:extLst>
          </p:cNvPr>
          <p:cNvSpPr>
            <a:spLocks noGrp="1"/>
          </p:cNvSpPr>
          <p:nvPr>
            <p:ph type="body" sz="quarter" idx="10"/>
          </p:nvPr>
        </p:nvSpPr>
        <p:spPr>
          <a:xfrm>
            <a:off x="199069" y="334522"/>
            <a:ext cx="6316031" cy="666750"/>
          </a:xfrm>
        </p:spPr>
        <p:txBody>
          <a:bodyPr/>
          <a:lstStyle/>
          <a:p>
            <a:r>
              <a:rPr lang="en-US" sz="3600" dirty="0"/>
              <a:t>Power Flow Constraint for SSW</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0240F94-DD21-AD0A-A48A-9B2B3C8730B5}"/>
                  </a:ext>
                </a:extLst>
              </p:cNvPr>
              <p:cNvSpPr>
                <a:spLocks noGrp="1"/>
              </p:cNvSpPr>
              <p:nvPr>
                <p:ph sz="quarter" idx="13"/>
              </p:nvPr>
            </p:nvSpPr>
            <p:spPr>
              <a:xfrm>
                <a:off x="308472" y="1134736"/>
                <a:ext cx="11578728" cy="5388741"/>
              </a:xfrm>
            </p:spPr>
            <p:txBody>
              <a:bodyPr>
                <a:normAutofit fontScale="92500" lnSpcReduction="10000"/>
              </a:bodyPr>
              <a:lstStyle/>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While closing an SSW, ideally the power flow across it should be zero.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This is imposed to match the voltage magnitude and angle of bus </a:t>
                </a:r>
                <a:r>
                  <a:rPr lang="en-US" sz="2400" dirty="0"/>
                  <a:t>i</a:t>
                </a:r>
                <a:r>
                  <a:rPr lang="en-US" sz="2400" dirty="0">
                    <a:latin typeface="Calibri" panose="020F0502020204030204" pitchFamily="34" charset="0"/>
                    <a:cs typeface="Calibri" panose="020F0502020204030204" pitchFamily="34" charset="0"/>
                  </a:rPr>
                  <a:t> and j across the switch </a:t>
                </a:r>
                <a:r>
                  <a:rPr lang="en-US" sz="2400" dirty="0"/>
                  <a:t>(i, j). </a:t>
                </a:r>
              </a:p>
              <a:p>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At synchronizing time-step, the following condition holds.</a:t>
                </a:r>
              </a:p>
              <a:p>
                <a:endParaRPr lang="en-US" sz="2400" dirty="0">
                  <a:latin typeface="Calibri" panose="020F0502020204030204" pitchFamily="34" charset="0"/>
                  <a:cs typeface="Calibri" panose="020F0502020204030204" pitchFamily="34" charset="0"/>
                </a:endParaRPr>
              </a:p>
              <a:p>
                <a:pPr algn="ctr"/>
                <a14:m>
                  <m:oMath xmlns:m="http://schemas.openxmlformats.org/officeDocument/2006/math">
                    <m:sSub>
                      <m:sSubPr>
                        <m:ctrlPr>
                          <a:rPr lang="en-US" sz="2400" b="0" i="1" smtClean="0">
                            <a:effectLst/>
                            <a:latin typeface="Cambria Math" panose="02040503050406030204" pitchFamily="18" charset="0"/>
                            <a:ea typeface="Aptos" panose="020B0004020202020204" pitchFamily="34" charset="0"/>
                            <a:cs typeface="Mangal" panose="02040503050203030202" pitchFamily="18" charset="0"/>
                          </a:rPr>
                        </m:ctrlPr>
                      </m:sSubPr>
                      <m:e>
                        <m:r>
                          <a:rPr lang="en-US" sz="2400" b="0" i="1" smtClean="0">
                            <a:effectLst/>
                            <a:latin typeface="Cambria Math" panose="02040503050406030204" pitchFamily="18" charset="0"/>
                            <a:ea typeface="Aptos" panose="020B0004020202020204" pitchFamily="34" charset="0"/>
                            <a:cs typeface="Mangal" panose="02040503050203030202" pitchFamily="18" charset="0"/>
                          </a:rPr>
                          <m:t>𝑧</m:t>
                        </m:r>
                      </m:e>
                      <m:sub>
                        <m:r>
                          <a:rPr lang="en-US" sz="2400" b="0" i="1" smtClean="0">
                            <a:effectLst/>
                            <a:latin typeface="Cambria Math" panose="02040503050406030204" pitchFamily="18" charset="0"/>
                            <a:ea typeface="Aptos" panose="020B0004020202020204" pitchFamily="34" charset="0"/>
                            <a:cs typeface="Mangal" panose="02040503050203030202" pitchFamily="18" charset="0"/>
                          </a:rPr>
                          <m:t>𝑖𝑗</m:t>
                        </m:r>
                        <m:r>
                          <a:rPr lang="en-US" sz="2400" b="0" i="1" smtClean="0">
                            <a:effectLst/>
                            <a:latin typeface="Cambria Math" panose="02040503050406030204" pitchFamily="18" charset="0"/>
                            <a:ea typeface="Aptos" panose="020B0004020202020204" pitchFamily="34" charset="0"/>
                            <a:cs typeface="Mangal" panose="02040503050203030202" pitchFamily="18" charset="0"/>
                          </a:rPr>
                          <m:t>,</m:t>
                        </m:r>
                        <m:r>
                          <a:rPr lang="en-US" sz="2400" b="0" i="1" smtClean="0">
                            <a:effectLst/>
                            <a:latin typeface="Cambria Math" panose="02040503050406030204" pitchFamily="18" charset="0"/>
                            <a:ea typeface="Aptos" panose="020B0004020202020204" pitchFamily="34" charset="0"/>
                            <a:cs typeface="Mangal" panose="02040503050203030202" pitchFamily="18" charset="0"/>
                          </a:rPr>
                          <m:t>𝑡</m:t>
                        </m:r>
                      </m:sub>
                    </m:sSub>
                    <m:r>
                      <a:rPr lang="en-US" sz="2400" b="0" i="1" smtClean="0">
                        <a:effectLst/>
                        <a:latin typeface="Cambria Math" panose="02040503050406030204" pitchFamily="18" charset="0"/>
                        <a:ea typeface="Aptos" panose="020B0004020202020204" pitchFamily="34" charset="0"/>
                        <a:cs typeface="Mangal" panose="02040503050203030202" pitchFamily="18" charset="0"/>
                      </a:rPr>
                      <m:t>=</m:t>
                    </m:r>
                    <m:r>
                      <m:rPr>
                        <m:sty m:val="p"/>
                      </m:rPr>
                      <a:rPr lang="en-US" sz="2400" b="0" i="0" smtClean="0">
                        <a:effectLst/>
                        <a:latin typeface="Cambria Math" panose="02040503050406030204" pitchFamily="18" charset="0"/>
                        <a:ea typeface="Aptos" panose="020B0004020202020204" pitchFamily="34" charset="0"/>
                        <a:cs typeface="Mangal" panose="02040503050203030202" pitchFamily="18" charset="0"/>
                      </a:rPr>
                      <m:t>Δ</m:t>
                    </m:r>
                    <m:sSubSup>
                      <m:sSubSupPr>
                        <m:ctrlPr>
                          <a:rPr lang="en-US" sz="2400" b="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2400" b="0" i="1" smtClean="0">
                            <a:effectLst/>
                            <a:latin typeface="Cambria Math" panose="02040503050406030204" pitchFamily="18" charset="0"/>
                            <a:ea typeface="Aptos" panose="020B0004020202020204" pitchFamily="34" charset="0"/>
                            <a:cs typeface="Mangal" panose="02040503050203030202" pitchFamily="18" charset="0"/>
                          </a:rPr>
                          <m:t>𝑦</m:t>
                        </m:r>
                      </m:e>
                      <m:sub>
                        <m:r>
                          <a:rPr lang="en-US" sz="2400" b="0" i="1" smtClean="0">
                            <a:effectLst/>
                            <a:latin typeface="Cambria Math" panose="02040503050406030204" pitchFamily="18" charset="0"/>
                            <a:ea typeface="Aptos" panose="020B0004020202020204" pitchFamily="34" charset="0"/>
                            <a:cs typeface="Mangal" panose="02040503050203030202" pitchFamily="18" charset="0"/>
                          </a:rPr>
                          <m:t>𝑖𝑗</m:t>
                        </m:r>
                        <m:r>
                          <a:rPr lang="en-US" sz="2400" b="0" i="1" smtClean="0">
                            <a:effectLst/>
                            <a:latin typeface="Cambria Math" panose="02040503050406030204" pitchFamily="18" charset="0"/>
                            <a:ea typeface="Aptos" panose="020B0004020202020204" pitchFamily="34" charset="0"/>
                            <a:cs typeface="Mangal" panose="02040503050203030202" pitchFamily="18" charset="0"/>
                          </a:rPr>
                          <m:t>,</m:t>
                        </m:r>
                        <m:r>
                          <a:rPr lang="en-US" sz="2400" b="0" i="1" smtClean="0">
                            <a:effectLst/>
                            <a:latin typeface="Cambria Math" panose="02040503050406030204" pitchFamily="18" charset="0"/>
                            <a:ea typeface="Aptos" panose="020B0004020202020204" pitchFamily="34" charset="0"/>
                            <a:cs typeface="Mangal" panose="02040503050203030202" pitchFamily="18" charset="0"/>
                          </a:rPr>
                          <m:t>𝑡</m:t>
                        </m:r>
                        <m:r>
                          <a:rPr lang="en-US" sz="2400" b="0" i="1" smtClean="0">
                            <a:effectLst/>
                            <a:latin typeface="Cambria Math" panose="02040503050406030204" pitchFamily="18" charset="0"/>
                            <a:ea typeface="Aptos" panose="020B0004020202020204" pitchFamily="34" charset="0"/>
                            <a:cs typeface="Mangal" panose="02040503050203030202" pitchFamily="18" charset="0"/>
                          </a:rPr>
                          <m:t> </m:t>
                        </m:r>
                      </m:sub>
                      <m:sup>
                        <m:r>
                          <a:rPr lang="en-US" sz="2400" b="0" i="1" smtClean="0">
                            <a:effectLst/>
                            <a:latin typeface="Cambria Math" panose="02040503050406030204" pitchFamily="18" charset="0"/>
                            <a:ea typeface="Aptos" panose="020B0004020202020204" pitchFamily="34" charset="0"/>
                            <a:cs typeface="Mangal" panose="02040503050203030202" pitchFamily="18" charset="0"/>
                          </a:rPr>
                          <m:t>𝑆𝑊</m:t>
                        </m:r>
                      </m:sup>
                    </m:sSubSup>
                    <m:r>
                      <a:rPr lang="en-US" sz="2400" b="0" i="1" smtClean="0">
                        <a:effectLst/>
                        <a:latin typeface="Cambria Math" panose="02040503050406030204" pitchFamily="18" charset="0"/>
                        <a:ea typeface="Aptos" panose="020B0004020202020204" pitchFamily="34" charset="0"/>
                        <a:cs typeface="Mangal" panose="02040503050203030202" pitchFamily="18" charset="0"/>
                      </a:rPr>
                      <m:t>(</m:t>
                    </m:r>
                    <m:sSubSup>
                      <m:sSubSupPr>
                        <m:ctrlPr>
                          <a:rPr lang="en-US" sz="2400" i="1">
                            <a:latin typeface="Cambria Math" panose="02040503050406030204" pitchFamily="18" charset="0"/>
                            <a:ea typeface="Aptos" panose="020B0004020202020204" pitchFamily="34" charset="0"/>
                            <a:cs typeface="Mangal" panose="02040503050203030202" pitchFamily="18" charset="0"/>
                          </a:rPr>
                        </m:ctrlPr>
                      </m:sSubSupPr>
                      <m:e>
                        <m:r>
                          <a:rPr lang="en-US" sz="2400" i="1">
                            <a:latin typeface="Cambria Math" panose="02040503050406030204" pitchFamily="18" charset="0"/>
                            <a:ea typeface="Aptos" panose="020B0004020202020204" pitchFamily="34" charset="0"/>
                            <a:cs typeface="Mangal" panose="02040503050203030202" pitchFamily="18" charset="0"/>
                          </a:rPr>
                          <m:t>𝑦</m:t>
                        </m:r>
                      </m:e>
                      <m:sub>
                        <m:r>
                          <a:rPr lang="en-US" sz="2400" i="1">
                            <a:latin typeface="Cambria Math" panose="02040503050406030204" pitchFamily="18" charset="0"/>
                            <a:ea typeface="Aptos" panose="020B0004020202020204" pitchFamily="34" charset="0"/>
                            <a:cs typeface="Mangal" panose="02040503050203030202" pitchFamily="18" charset="0"/>
                          </a:rPr>
                          <m:t>𝑖</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r>
                          <a:rPr lang="en-US" sz="2400" b="0" i="1" smtClean="0">
                            <a:latin typeface="Cambria Math" panose="02040503050406030204" pitchFamily="18" charset="0"/>
                            <a:ea typeface="Aptos" panose="020B0004020202020204" pitchFamily="34" charset="0"/>
                            <a:cs typeface="Mangal" panose="02040503050203030202" pitchFamily="18" charset="0"/>
                          </a:rPr>
                          <m:t>−1</m:t>
                        </m:r>
                        <m:r>
                          <a:rPr lang="en-US" sz="2400" i="1">
                            <a:latin typeface="Cambria Math" panose="02040503050406030204" pitchFamily="18" charset="0"/>
                            <a:ea typeface="Aptos" panose="020B0004020202020204" pitchFamily="34" charset="0"/>
                            <a:cs typeface="Mangal" panose="02040503050203030202" pitchFamily="18" charset="0"/>
                          </a:rPr>
                          <m:t> </m:t>
                        </m:r>
                      </m:sub>
                      <m:sup>
                        <m:r>
                          <a:rPr lang="en-US" sz="2400" b="0" i="1" smtClean="0">
                            <a:latin typeface="Cambria Math" panose="02040503050406030204" pitchFamily="18" charset="0"/>
                            <a:ea typeface="Aptos" panose="020B0004020202020204" pitchFamily="34" charset="0"/>
                            <a:cs typeface="Mangal" panose="02040503050203030202" pitchFamily="18" charset="0"/>
                          </a:rPr>
                          <m:t>𝐵</m:t>
                        </m:r>
                      </m:sup>
                    </m:sSubSup>
                  </m:oMath>
                </a14:m>
                <a:r>
                  <a:rPr lang="en-US" sz="2400" dirty="0">
                    <a:effectLst/>
                    <a:latin typeface="Calibri" panose="020F0502020204030204" pitchFamily="34" charset="0"/>
                    <a:ea typeface="Aptos" panose="020B0004020202020204" pitchFamily="34" charset="0"/>
                    <a:cs typeface="Calibri" panose="020F0502020204030204" pitchFamily="34" charset="0"/>
                  </a:rPr>
                  <a:t>+</a:t>
                </a:r>
                <a:r>
                  <a:rPr lang="en-US" sz="2400" dirty="0">
                    <a:ea typeface="Aptos" panose="020B0004020202020204" pitchFamily="34" charset="0"/>
                    <a:cs typeface="Mangal" panose="02040503050203030202" pitchFamily="18" charset="0"/>
                  </a:rPr>
                  <a:t> </a:t>
                </a:r>
                <a14:m>
                  <m:oMath xmlns:m="http://schemas.openxmlformats.org/officeDocument/2006/math">
                    <m:sSubSup>
                      <m:sSubSupPr>
                        <m:ctrlPr>
                          <a:rPr lang="en-US" sz="2400" i="1">
                            <a:latin typeface="Cambria Math" panose="02040503050406030204" pitchFamily="18" charset="0"/>
                            <a:ea typeface="Aptos" panose="020B0004020202020204" pitchFamily="34" charset="0"/>
                            <a:cs typeface="Mangal" panose="02040503050203030202" pitchFamily="18" charset="0"/>
                          </a:rPr>
                        </m:ctrlPr>
                      </m:sSubSupPr>
                      <m:e>
                        <m:r>
                          <a:rPr lang="en-US" sz="2400" i="1">
                            <a:latin typeface="Cambria Math" panose="02040503050406030204" pitchFamily="18" charset="0"/>
                            <a:ea typeface="Aptos" panose="020B0004020202020204" pitchFamily="34" charset="0"/>
                            <a:cs typeface="Mangal" panose="02040503050203030202" pitchFamily="18" charset="0"/>
                          </a:rPr>
                          <m:t>𝑦</m:t>
                        </m:r>
                      </m:e>
                      <m:sub>
                        <m:r>
                          <a:rPr lang="en-US" sz="2400" i="1">
                            <a:latin typeface="Cambria Math" panose="02040503050406030204" pitchFamily="18" charset="0"/>
                            <a:ea typeface="Aptos" panose="020B0004020202020204" pitchFamily="34" charset="0"/>
                            <a:cs typeface="Mangal" panose="02040503050203030202" pitchFamily="18" charset="0"/>
                          </a:rPr>
                          <m:t>𝑗</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r>
                          <a:rPr lang="en-US" sz="2400" b="0" i="1" smtClean="0">
                            <a:latin typeface="Cambria Math" panose="02040503050406030204" pitchFamily="18" charset="0"/>
                            <a:ea typeface="Aptos" panose="020B0004020202020204" pitchFamily="34" charset="0"/>
                            <a:cs typeface="Mangal" panose="02040503050203030202" pitchFamily="18" charset="0"/>
                          </a:rPr>
                          <m:t>−1</m:t>
                        </m:r>
                        <m:r>
                          <a:rPr lang="en-US" sz="2400" i="1">
                            <a:latin typeface="Cambria Math" panose="02040503050406030204" pitchFamily="18" charset="0"/>
                            <a:ea typeface="Aptos" panose="020B0004020202020204" pitchFamily="34" charset="0"/>
                            <a:cs typeface="Mangal" panose="02040503050203030202" pitchFamily="18" charset="0"/>
                          </a:rPr>
                          <m:t> </m:t>
                        </m:r>
                      </m:sub>
                      <m:sup>
                        <m:r>
                          <a:rPr lang="en-US" sz="2400" b="0" i="1" smtClean="0">
                            <a:latin typeface="Cambria Math" panose="02040503050406030204" pitchFamily="18" charset="0"/>
                            <a:ea typeface="Aptos" panose="020B0004020202020204" pitchFamily="34" charset="0"/>
                            <a:cs typeface="Mangal" panose="02040503050203030202" pitchFamily="18" charset="0"/>
                          </a:rPr>
                          <m:t>𝐵</m:t>
                        </m:r>
                      </m:sup>
                    </m:sSubSup>
                  </m:oMath>
                </a14:m>
                <a:r>
                  <a:rPr lang="en-US" sz="2400" dirty="0">
                    <a:effectLst/>
                    <a:latin typeface="Calibri" panose="020F0502020204030204" pitchFamily="34" charset="0"/>
                    <a:ea typeface="Aptos" panose="020B0004020202020204" pitchFamily="34" charset="0"/>
                    <a:cs typeface="Calibri" panose="020F0502020204030204" pitchFamily="34" charset="0"/>
                  </a:rPr>
                  <a:t>-</a:t>
                </a:r>
                <a:r>
                  <a:rPr lang="en-US" sz="2400" dirty="0">
                    <a:ea typeface="Aptos" panose="020B0004020202020204" pitchFamily="34" charset="0"/>
                    <a:cs typeface="Mangal" panose="02040503050203030202" pitchFamily="18" charset="0"/>
                  </a:rPr>
                  <a:t> </a:t>
                </a:r>
                <a14:m>
                  <m:oMath xmlns:m="http://schemas.openxmlformats.org/officeDocument/2006/math">
                    <m:sSubSup>
                      <m:sSubSupPr>
                        <m:ctrlPr>
                          <a:rPr lang="en-US" sz="2400" i="1">
                            <a:latin typeface="Cambria Math" panose="02040503050406030204" pitchFamily="18" charset="0"/>
                            <a:ea typeface="Aptos" panose="020B0004020202020204" pitchFamily="34" charset="0"/>
                            <a:cs typeface="Mangal" panose="02040503050203030202" pitchFamily="18" charset="0"/>
                          </a:rPr>
                        </m:ctrlPr>
                      </m:sSubSupPr>
                      <m:e>
                        <m:r>
                          <a:rPr lang="en-US" sz="2400" i="1">
                            <a:latin typeface="Cambria Math" panose="02040503050406030204" pitchFamily="18" charset="0"/>
                            <a:ea typeface="Aptos" panose="020B0004020202020204" pitchFamily="34" charset="0"/>
                            <a:cs typeface="Mangal" panose="02040503050203030202" pitchFamily="18" charset="0"/>
                          </a:rPr>
                          <m:t>𝑦</m:t>
                        </m:r>
                      </m:e>
                      <m:sub>
                        <m:r>
                          <a:rPr lang="en-US" sz="2400" i="1">
                            <a:latin typeface="Cambria Math" panose="02040503050406030204" pitchFamily="18" charset="0"/>
                            <a:ea typeface="Aptos" panose="020B0004020202020204" pitchFamily="34" charset="0"/>
                            <a:cs typeface="Mangal" panose="02040503050203030202" pitchFamily="18" charset="0"/>
                          </a:rPr>
                          <m:t>𝑖𝑗</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r>
                          <a:rPr lang="en-US" sz="2400" i="1">
                            <a:latin typeface="Cambria Math" panose="02040503050406030204" pitchFamily="18" charset="0"/>
                            <a:ea typeface="Aptos" panose="020B0004020202020204" pitchFamily="34" charset="0"/>
                            <a:cs typeface="Mangal" panose="02040503050203030202" pitchFamily="18" charset="0"/>
                          </a:rPr>
                          <m:t> </m:t>
                        </m:r>
                      </m:sub>
                      <m:sup>
                        <m:r>
                          <a:rPr lang="en-US" sz="2400" i="1">
                            <a:latin typeface="Cambria Math" panose="02040503050406030204" pitchFamily="18" charset="0"/>
                            <a:ea typeface="Aptos" panose="020B0004020202020204" pitchFamily="34" charset="0"/>
                            <a:cs typeface="Mangal" panose="02040503050203030202" pitchFamily="18" charset="0"/>
                          </a:rPr>
                          <m:t>𝑆𝑊</m:t>
                        </m:r>
                      </m:sup>
                    </m:sSubSup>
                    <m:r>
                      <a:rPr lang="en-US" sz="2400" b="0" i="1" smtClean="0">
                        <a:latin typeface="Cambria Math" panose="02040503050406030204" pitchFamily="18" charset="0"/>
                        <a:ea typeface="Aptos" panose="020B0004020202020204" pitchFamily="34" charset="0"/>
                        <a:cs typeface="Mangal" panose="02040503050203030202" pitchFamily="18" charset="0"/>
                      </a:rPr>
                      <m:t>)   </m:t>
                    </m:r>
                    <m:r>
                      <a:rPr lang="en-US" sz="2400" b="0" i="1" smtClean="0">
                        <a:latin typeface="Cambria Math" panose="02040503050406030204" pitchFamily="18" charset="0"/>
                        <a:ea typeface="Cambria Math" panose="02040503050406030204" pitchFamily="18" charset="0"/>
                        <a:cs typeface="Mangal" panose="02040503050203030202" pitchFamily="18" charset="0"/>
                      </a:rPr>
                      <m:t>→1</m:t>
                    </m:r>
                    <m:r>
                      <a:rPr lang="en-US" sz="2400" b="0" i="1" smtClean="0">
                        <a:latin typeface="Cambria Math" panose="02040503050406030204" pitchFamily="18" charset="0"/>
                        <a:ea typeface="Aptos" panose="020B0004020202020204" pitchFamily="34" charset="0"/>
                        <a:cs typeface="Mangal" panose="02040503050203030202" pitchFamily="18" charset="0"/>
                      </a:rPr>
                      <m:t> </m:t>
                    </m:r>
                  </m:oMath>
                </a14:m>
                <a:r>
                  <a:rPr lang="en-US" sz="2400" dirty="0">
                    <a:effectLst/>
                    <a:latin typeface="Calibri" panose="020F0502020204030204" pitchFamily="34" charset="0"/>
                    <a:ea typeface="Aptos" panose="020B0004020202020204" pitchFamily="34" charset="0"/>
                    <a:cs typeface="Calibri" panose="020F0502020204030204" pitchFamily="34" charset="0"/>
                  </a:rPr>
                  <a:t>   </a:t>
                </a:r>
              </a:p>
              <a:p>
                <a:pPr algn="ctr"/>
                <a:endParaRPr lang="en-US" sz="2400" dirty="0">
                  <a:effectLst/>
                  <a:latin typeface="Calibri" panose="020F0502020204030204" pitchFamily="34" charset="0"/>
                  <a:ea typeface="Aptos" panose="020B000402020202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The above three states of power flow across SSW is defined with respect to </a:t>
                </a:r>
                <a14:m>
                  <m:oMath xmlns:m="http://schemas.openxmlformats.org/officeDocument/2006/math">
                    <m:sSub>
                      <m:sSubPr>
                        <m:ctrlPr>
                          <a:rPr lang="en-US" sz="2400" b="0" i="1" smtClean="0">
                            <a:effectLst/>
                            <a:latin typeface="Cambria Math" panose="02040503050406030204" pitchFamily="18" charset="0"/>
                            <a:ea typeface="Aptos" panose="020B0004020202020204" pitchFamily="34" charset="0"/>
                            <a:cs typeface="Mangal" panose="02040503050203030202" pitchFamily="18" charset="0"/>
                          </a:rPr>
                        </m:ctrlPr>
                      </m:sSubPr>
                      <m:e>
                        <m:r>
                          <a:rPr lang="en-US" sz="2400" b="0" i="1" smtClean="0">
                            <a:effectLst/>
                            <a:latin typeface="Cambria Math" panose="02040503050406030204" pitchFamily="18" charset="0"/>
                            <a:ea typeface="Aptos" panose="020B0004020202020204" pitchFamily="34" charset="0"/>
                            <a:cs typeface="Mangal" panose="02040503050203030202" pitchFamily="18" charset="0"/>
                          </a:rPr>
                          <m:t>𝑧</m:t>
                        </m:r>
                      </m:e>
                      <m:sub>
                        <m:r>
                          <a:rPr lang="en-US" sz="2400" b="0" i="1" smtClean="0">
                            <a:effectLst/>
                            <a:latin typeface="Cambria Math" panose="02040503050406030204" pitchFamily="18" charset="0"/>
                            <a:ea typeface="Aptos" panose="020B0004020202020204" pitchFamily="34" charset="0"/>
                            <a:cs typeface="Mangal" panose="02040503050203030202" pitchFamily="18" charset="0"/>
                          </a:rPr>
                          <m:t>𝑖𝑗</m:t>
                        </m:r>
                        <m:r>
                          <a:rPr lang="en-US" sz="2400" b="0" i="1" smtClean="0">
                            <a:effectLst/>
                            <a:latin typeface="Cambria Math" panose="02040503050406030204" pitchFamily="18" charset="0"/>
                            <a:ea typeface="Aptos" panose="020B0004020202020204" pitchFamily="34" charset="0"/>
                            <a:cs typeface="Mangal" panose="02040503050203030202" pitchFamily="18" charset="0"/>
                          </a:rPr>
                          <m:t>,</m:t>
                        </m:r>
                        <m:r>
                          <a:rPr lang="en-US" sz="2400" b="0" i="1" smtClean="0">
                            <a:effectLst/>
                            <a:latin typeface="Cambria Math" panose="02040503050406030204" pitchFamily="18" charset="0"/>
                            <a:ea typeface="Aptos" panose="020B0004020202020204" pitchFamily="34" charset="0"/>
                            <a:cs typeface="Mangal" panose="02040503050203030202" pitchFamily="18" charset="0"/>
                          </a:rPr>
                          <m:t>𝑡</m:t>
                        </m:r>
                      </m:sub>
                    </m:sSub>
                  </m:oMath>
                </a14:m>
                <a:r>
                  <a:rPr lang="en-US" sz="24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algn="ctr"/>
                <a14:m>
                  <m:oMath xmlns:m="http://schemas.openxmlformats.org/officeDocument/2006/math">
                    <m:r>
                      <a:rPr lang="en-US" sz="2400" b="0" i="1" smtClean="0">
                        <a:latin typeface="Cambria Math" panose="02040503050406030204" pitchFamily="18" charset="0"/>
                        <a:ea typeface="Aptos" panose="020B0004020202020204" pitchFamily="34" charset="0"/>
                        <a:cs typeface="Mangal" panose="02040503050203030202" pitchFamily="18" charset="0"/>
                      </a:rPr>
                      <m:t>−(1</m:t>
                    </m:r>
                    <m:r>
                      <a:rPr lang="en-US" sz="2400" i="1">
                        <a:latin typeface="Cambria Math" panose="02040503050406030204" pitchFamily="18" charset="0"/>
                        <a:ea typeface="Aptos" panose="020B0004020202020204" pitchFamily="34" charset="0"/>
                        <a:cs typeface="Mangal" panose="02040503050203030202" pitchFamily="18" charset="0"/>
                      </a:rPr>
                      <m:t>−</m:t>
                    </m:r>
                    <m:sSub>
                      <m:sSubPr>
                        <m:ctrlPr>
                          <a:rPr lang="en-US" sz="2400" i="1">
                            <a:latin typeface="Cambria Math" panose="02040503050406030204" pitchFamily="18" charset="0"/>
                            <a:ea typeface="Aptos" panose="020B0004020202020204" pitchFamily="34" charset="0"/>
                            <a:cs typeface="Mangal" panose="02040503050203030202" pitchFamily="18" charset="0"/>
                          </a:rPr>
                        </m:ctrlPr>
                      </m:sSubPr>
                      <m:e>
                        <m:r>
                          <a:rPr lang="en-US" sz="2400" i="1">
                            <a:latin typeface="Cambria Math" panose="02040503050406030204" pitchFamily="18" charset="0"/>
                            <a:ea typeface="Aptos" panose="020B0004020202020204" pitchFamily="34" charset="0"/>
                            <a:cs typeface="Mangal" panose="02040503050203030202" pitchFamily="18" charset="0"/>
                          </a:rPr>
                          <m:t>𝑧</m:t>
                        </m:r>
                      </m:e>
                      <m:sub>
                        <m:r>
                          <a:rPr lang="en-US" sz="2400" i="1">
                            <a:latin typeface="Cambria Math" panose="02040503050406030204" pitchFamily="18" charset="0"/>
                            <a:ea typeface="Aptos" panose="020B0004020202020204" pitchFamily="34" charset="0"/>
                            <a:cs typeface="Mangal" panose="02040503050203030202" pitchFamily="18" charset="0"/>
                          </a:rPr>
                          <m:t>𝑖𝑗</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sub>
                    </m:sSub>
                    <m:r>
                      <m:rPr>
                        <m:nor/>
                      </m:rPr>
                      <a:rPr lang="en-US" sz="2400" i="1" dirty="0">
                        <a:latin typeface="Cambria Math" panose="02040503050406030204" pitchFamily="18" charset="0"/>
                        <a:ea typeface="Aptos" panose="020B0004020202020204" pitchFamily="34" charset="0"/>
                        <a:cs typeface="Mangal" panose="02040503050203030202" pitchFamily="18" charset="0"/>
                      </a:rPr>
                      <m:t>)</m:t>
                    </m:r>
                    <m:r>
                      <m:rPr>
                        <m:nor/>
                      </m:rPr>
                      <a:rPr lang="en-US" sz="2400" i="1" dirty="0">
                        <a:latin typeface="Cambria Math" panose="02040503050406030204" pitchFamily="18" charset="0"/>
                        <a:ea typeface="Aptos" panose="020B0004020202020204" pitchFamily="34" charset="0"/>
                        <a:cs typeface="Mangal" panose="02040503050203030202" pitchFamily="18" charset="0"/>
                      </a:rPr>
                      <m:t>M</m:t>
                    </m:r>
                    <m:r>
                      <a:rPr lang="en-US" sz="2400" b="0" i="1" smtClean="0">
                        <a:effectLst/>
                        <a:latin typeface="Cambria Math" panose="02040503050406030204" pitchFamily="18" charset="0"/>
                        <a:ea typeface="Aptos" panose="020B0004020202020204" pitchFamily="34" charset="0"/>
                        <a:cs typeface="Mangal" panose="02040503050203030202" pitchFamily="18" charset="0"/>
                      </a:rPr>
                      <m:t>−</m:t>
                    </m:r>
                    <m:r>
                      <a:rPr lang="en-US" sz="2400" b="0" i="1" smtClean="0">
                        <a:effectLst/>
                        <a:latin typeface="Cambria Math" panose="02040503050406030204" pitchFamily="18" charset="0"/>
                        <a:ea typeface="Aptos" panose="020B0004020202020204" pitchFamily="34" charset="0"/>
                        <a:cs typeface="Mangal" panose="02040503050203030202" pitchFamily="18" charset="0"/>
                      </a:rPr>
                      <m:t>𝜖</m:t>
                    </m:r>
                    <m:sSubSup>
                      <m:sSubSupPr>
                        <m:ctrlPr>
                          <a:rPr lang="en-US" sz="24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2400" b="0" i="1" smtClean="0">
                            <a:effectLst/>
                            <a:latin typeface="Cambria Math" panose="02040503050406030204" pitchFamily="18" charset="0"/>
                            <a:ea typeface="Aptos" panose="020B0004020202020204" pitchFamily="34" charset="0"/>
                            <a:cs typeface="Mangal" panose="02040503050203030202" pitchFamily="18" charset="0"/>
                          </a:rPr>
                          <m:t>≤</m:t>
                        </m:r>
                        <m:r>
                          <a:rPr lang="en-US" sz="2400" b="0" i="1" smtClean="0">
                            <a:effectLst/>
                            <a:latin typeface="Cambria Math" panose="02040503050406030204" pitchFamily="18" charset="0"/>
                            <a:ea typeface="Aptos" panose="020B0004020202020204" pitchFamily="34" charset="0"/>
                            <a:cs typeface="Mangal" panose="02040503050203030202" pitchFamily="18" charset="0"/>
                          </a:rPr>
                          <m:t>𝑃</m:t>
                        </m:r>
                      </m:e>
                      <m:sub>
                        <m:r>
                          <a:rPr lang="en-US" sz="2400" i="1">
                            <a:effectLst/>
                            <a:latin typeface="Cambria Math" panose="02040503050406030204" pitchFamily="18" charset="0"/>
                            <a:ea typeface="Aptos" panose="020B0004020202020204" pitchFamily="34" charset="0"/>
                            <a:cs typeface="Mangal" panose="02040503050203030202" pitchFamily="18" charset="0"/>
                          </a:rPr>
                          <m:t>𝑖𝑗</m:t>
                        </m:r>
                        <m:r>
                          <a:rPr lang="en-US" sz="2400">
                            <a:effectLst/>
                            <a:latin typeface="Cambria Math" panose="02040503050406030204" pitchFamily="18" charset="0"/>
                            <a:ea typeface="Aptos" panose="020B0004020202020204" pitchFamily="34" charset="0"/>
                            <a:cs typeface="Mangal" panose="02040503050203030202" pitchFamily="18" charset="0"/>
                          </a:rPr>
                          <m:t>,</m:t>
                        </m:r>
                        <m:r>
                          <a:rPr lang="en-US" sz="2400" i="1">
                            <a:effectLst/>
                            <a:latin typeface="Cambria Math" panose="02040503050406030204" pitchFamily="18" charset="0"/>
                            <a:ea typeface="Aptos" panose="020B0004020202020204" pitchFamily="34" charset="0"/>
                            <a:cs typeface="Mangal" panose="02040503050203030202" pitchFamily="18" charset="0"/>
                          </a:rPr>
                          <m:t>𝑡</m:t>
                        </m:r>
                      </m:sub>
                      <m:sup>
                        <m:r>
                          <a:rPr lang="en-US" sz="2400" b="0" i="1" smtClean="0">
                            <a:effectLst/>
                            <a:latin typeface="Cambria Math" panose="02040503050406030204" pitchFamily="18" charset="0"/>
                            <a:ea typeface="Aptos" panose="020B0004020202020204" pitchFamily="34" charset="0"/>
                            <a:cs typeface="Mangal" panose="02040503050203030202" pitchFamily="18" charset="0"/>
                          </a:rPr>
                          <m:t> </m:t>
                        </m:r>
                      </m:sup>
                    </m:sSubSup>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𝜖</m:t>
                    </m:r>
                    <m:r>
                      <a:rPr lang="en-US" sz="2400" b="0" i="1" smtClean="0">
                        <a:latin typeface="Cambria Math" panose="02040503050406030204" pitchFamily="18" charset="0"/>
                        <a:ea typeface="Aptos" panose="020B0004020202020204" pitchFamily="34" charset="0"/>
                        <a:cs typeface="Mangal" panose="02040503050203030202" pitchFamily="18" charset="0"/>
                      </a:rPr>
                      <m:t>+(1−</m:t>
                    </m:r>
                    <m:sSub>
                      <m:sSubPr>
                        <m:ctrlPr>
                          <a:rPr lang="en-US" sz="2400" i="1">
                            <a:latin typeface="Cambria Math" panose="02040503050406030204" pitchFamily="18" charset="0"/>
                            <a:ea typeface="Aptos" panose="020B0004020202020204" pitchFamily="34" charset="0"/>
                            <a:cs typeface="Mangal" panose="02040503050203030202" pitchFamily="18" charset="0"/>
                          </a:rPr>
                        </m:ctrlPr>
                      </m:sSubPr>
                      <m:e>
                        <m:r>
                          <a:rPr lang="en-US" sz="2400" i="1">
                            <a:latin typeface="Cambria Math" panose="02040503050406030204" pitchFamily="18" charset="0"/>
                            <a:ea typeface="Aptos" panose="020B0004020202020204" pitchFamily="34" charset="0"/>
                            <a:cs typeface="Mangal" panose="02040503050203030202" pitchFamily="18" charset="0"/>
                          </a:rPr>
                          <m:t>𝑧</m:t>
                        </m:r>
                      </m:e>
                      <m:sub>
                        <m:r>
                          <a:rPr lang="en-US" sz="2400" i="1">
                            <a:latin typeface="Cambria Math" panose="02040503050406030204" pitchFamily="18" charset="0"/>
                            <a:ea typeface="Aptos" panose="020B0004020202020204" pitchFamily="34" charset="0"/>
                            <a:cs typeface="Mangal" panose="02040503050203030202" pitchFamily="18" charset="0"/>
                          </a:rPr>
                          <m:t>𝑖𝑗</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sub>
                    </m:sSub>
                  </m:oMath>
                </a14:m>
                <a:r>
                  <a:rPr lang="en-US" sz="2400" b="0" i="1" dirty="0">
                    <a:latin typeface="Cambria Math" panose="02040503050406030204" pitchFamily="18" charset="0"/>
                    <a:ea typeface="Aptos" panose="020B0004020202020204" pitchFamily="34" charset="0"/>
                    <a:cs typeface="Mangal" panose="02040503050203030202" pitchFamily="18" charset="0"/>
                  </a:rPr>
                  <a:t>)M</a:t>
                </a:r>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Aptos" panose="020B0004020202020204" pitchFamily="34" charset="0"/>
                          <a:cs typeface="Mangal" panose="02040503050203030202" pitchFamily="18" charset="0"/>
                        </a:rPr>
                        <m:t>−(1−</m:t>
                      </m:r>
                      <m:sSub>
                        <m:sSubPr>
                          <m:ctrlPr>
                            <a:rPr lang="en-US" sz="2400" i="1">
                              <a:latin typeface="Cambria Math" panose="02040503050406030204" pitchFamily="18" charset="0"/>
                              <a:ea typeface="Aptos" panose="020B0004020202020204" pitchFamily="34" charset="0"/>
                              <a:cs typeface="Mangal" panose="02040503050203030202" pitchFamily="18" charset="0"/>
                            </a:rPr>
                          </m:ctrlPr>
                        </m:sSubPr>
                        <m:e>
                          <m:r>
                            <a:rPr lang="en-US" sz="2400" i="1">
                              <a:latin typeface="Cambria Math" panose="02040503050406030204" pitchFamily="18" charset="0"/>
                              <a:ea typeface="Aptos" panose="020B0004020202020204" pitchFamily="34" charset="0"/>
                              <a:cs typeface="Mangal" panose="02040503050203030202" pitchFamily="18" charset="0"/>
                            </a:rPr>
                            <m:t>𝑧</m:t>
                          </m:r>
                        </m:e>
                        <m:sub>
                          <m:r>
                            <a:rPr lang="en-US" sz="2400" i="1">
                              <a:latin typeface="Cambria Math" panose="02040503050406030204" pitchFamily="18" charset="0"/>
                              <a:ea typeface="Aptos" panose="020B0004020202020204" pitchFamily="34" charset="0"/>
                              <a:cs typeface="Mangal" panose="02040503050203030202" pitchFamily="18" charset="0"/>
                            </a:rPr>
                            <m:t>𝑖𝑗</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sub>
                      </m:sSub>
                      <m:r>
                        <m:rPr>
                          <m:nor/>
                        </m:rPr>
                        <a:rPr lang="en-US" sz="2400" i="1" dirty="0">
                          <a:latin typeface="Cambria Math" panose="02040503050406030204" pitchFamily="18" charset="0"/>
                          <a:ea typeface="Aptos" panose="020B0004020202020204" pitchFamily="34" charset="0"/>
                          <a:cs typeface="Mangal" panose="02040503050203030202" pitchFamily="18" charset="0"/>
                        </a:rPr>
                        <m:t>)</m:t>
                      </m:r>
                      <m:r>
                        <m:rPr>
                          <m:nor/>
                        </m:rPr>
                        <a:rPr lang="en-US" sz="2400" i="1" dirty="0">
                          <a:latin typeface="Cambria Math" panose="02040503050406030204" pitchFamily="18" charset="0"/>
                          <a:ea typeface="Aptos" panose="020B0004020202020204" pitchFamily="34" charset="0"/>
                          <a:cs typeface="Mangal" panose="02040503050203030202" pitchFamily="18" charset="0"/>
                        </a:rPr>
                        <m:t>M</m:t>
                      </m:r>
                      <m:r>
                        <a:rPr lang="en-US" sz="2400" i="1" dirty="0">
                          <a:latin typeface="Cambria Math" panose="02040503050406030204" pitchFamily="18" charset="0"/>
                          <a:ea typeface="Aptos" panose="020B0004020202020204" pitchFamily="34" charset="0"/>
                          <a:cs typeface="Mangal" panose="02040503050203030202" pitchFamily="18" charset="0"/>
                        </a:rPr>
                        <m:t> </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𝜖</m:t>
                      </m:r>
                      <m:sSubSup>
                        <m:sSubSupPr>
                          <m:ctrlPr>
                            <a:rPr lang="en-US" sz="2400" i="1">
                              <a:latin typeface="Cambria Math" panose="02040503050406030204" pitchFamily="18" charset="0"/>
                              <a:ea typeface="Aptos" panose="020B0004020202020204" pitchFamily="34" charset="0"/>
                              <a:cs typeface="Mangal" panose="02040503050203030202" pitchFamily="18" charset="0"/>
                            </a:rPr>
                          </m:ctrlPr>
                        </m:sSubSupPr>
                        <m:e>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b="0" i="1" smtClean="0">
                              <a:latin typeface="Cambria Math" panose="02040503050406030204" pitchFamily="18" charset="0"/>
                              <a:ea typeface="Aptos" panose="020B0004020202020204" pitchFamily="34" charset="0"/>
                              <a:cs typeface="Mangal" panose="02040503050203030202" pitchFamily="18" charset="0"/>
                            </a:rPr>
                            <m:t>𝑄</m:t>
                          </m:r>
                        </m:e>
                        <m:sub>
                          <m:r>
                            <a:rPr lang="en-US" sz="2400" i="1">
                              <a:latin typeface="Cambria Math" panose="02040503050406030204" pitchFamily="18" charset="0"/>
                              <a:ea typeface="Aptos" panose="020B0004020202020204" pitchFamily="34" charset="0"/>
                              <a:cs typeface="Mangal" panose="02040503050203030202" pitchFamily="18" charset="0"/>
                            </a:rPr>
                            <m:t>𝑖𝑗</m:t>
                          </m:r>
                          <m:r>
                            <a:rPr lang="en-US" sz="2400">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sub>
                        <m:sup>
                          <m:r>
                            <a:rPr lang="en-US" sz="2400" i="1">
                              <a:latin typeface="Cambria Math" panose="02040503050406030204" pitchFamily="18" charset="0"/>
                              <a:ea typeface="Aptos" panose="020B0004020202020204" pitchFamily="34" charset="0"/>
                              <a:cs typeface="Mangal" panose="02040503050203030202" pitchFamily="18" charset="0"/>
                            </a:rPr>
                            <m:t> </m:t>
                          </m:r>
                        </m:sup>
                      </m:sSubSup>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𝜖</m:t>
                      </m:r>
                      <m:r>
                        <a:rPr lang="en-US" sz="2400" i="1">
                          <a:latin typeface="Cambria Math" panose="02040503050406030204" pitchFamily="18" charset="0"/>
                          <a:ea typeface="Aptos" panose="020B0004020202020204" pitchFamily="34" charset="0"/>
                          <a:cs typeface="Mangal" panose="02040503050203030202" pitchFamily="18" charset="0"/>
                        </a:rPr>
                        <m:t>+(1−</m:t>
                      </m:r>
                      <m:sSub>
                        <m:sSubPr>
                          <m:ctrlPr>
                            <a:rPr lang="en-US" sz="2400" i="1">
                              <a:latin typeface="Cambria Math" panose="02040503050406030204" pitchFamily="18" charset="0"/>
                              <a:ea typeface="Aptos" panose="020B0004020202020204" pitchFamily="34" charset="0"/>
                              <a:cs typeface="Mangal" panose="02040503050203030202" pitchFamily="18" charset="0"/>
                            </a:rPr>
                          </m:ctrlPr>
                        </m:sSubPr>
                        <m:e>
                          <m:r>
                            <a:rPr lang="en-US" sz="2400" i="1">
                              <a:latin typeface="Cambria Math" panose="02040503050406030204" pitchFamily="18" charset="0"/>
                              <a:ea typeface="Aptos" panose="020B0004020202020204" pitchFamily="34" charset="0"/>
                              <a:cs typeface="Mangal" panose="02040503050203030202" pitchFamily="18" charset="0"/>
                            </a:rPr>
                            <m:t>𝑧</m:t>
                          </m:r>
                        </m:e>
                        <m:sub>
                          <m:r>
                            <a:rPr lang="en-US" sz="2400" i="1">
                              <a:latin typeface="Cambria Math" panose="02040503050406030204" pitchFamily="18" charset="0"/>
                              <a:ea typeface="Aptos" panose="020B0004020202020204" pitchFamily="34" charset="0"/>
                              <a:cs typeface="Mangal" panose="02040503050203030202" pitchFamily="18" charset="0"/>
                            </a:rPr>
                            <m:t>𝑖𝑗</m:t>
                          </m:r>
                          <m:r>
                            <a:rPr lang="en-US" sz="2400" i="1">
                              <a:latin typeface="Cambria Math" panose="02040503050406030204" pitchFamily="18" charset="0"/>
                              <a:ea typeface="Aptos" panose="020B0004020202020204" pitchFamily="34" charset="0"/>
                              <a:cs typeface="Mangal" panose="02040503050203030202" pitchFamily="18" charset="0"/>
                            </a:rPr>
                            <m:t>,</m:t>
                          </m:r>
                          <m:r>
                            <a:rPr lang="en-US" sz="2400" i="1">
                              <a:latin typeface="Cambria Math" panose="02040503050406030204" pitchFamily="18" charset="0"/>
                              <a:ea typeface="Aptos" panose="020B0004020202020204" pitchFamily="34" charset="0"/>
                              <a:cs typeface="Mangal" panose="02040503050203030202" pitchFamily="18" charset="0"/>
                            </a:rPr>
                            <m:t>𝑡</m:t>
                          </m:r>
                        </m:sub>
                      </m:sSub>
                      <m:r>
                        <m:rPr>
                          <m:nor/>
                        </m:rPr>
                        <a:rPr lang="en-US" sz="2400" i="1" dirty="0">
                          <a:latin typeface="Cambria Math" panose="02040503050406030204" pitchFamily="18" charset="0"/>
                          <a:ea typeface="Aptos" panose="020B0004020202020204" pitchFamily="34" charset="0"/>
                          <a:cs typeface="Mangal" panose="02040503050203030202" pitchFamily="18" charset="0"/>
                        </a:rPr>
                        <m:t>)</m:t>
                      </m:r>
                      <m:r>
                        <m:rPr>
                          <m:nor/>
                        </m:rPr>
                        <a:rPr lang="en-US" sz="2400" i="1" dirty="0">
                          <a:latin typeface="Cambria Math" panose="02040503050406030204" pitchFamily="18" charset="0"/>
                          <a:ea typeface="Aptos" panose="020B0004020202020204" pitchFamily="34" charset="0"/>
                          <a:cs typeface="Mangal" panose="02040503050203030202" pitchFamily="18" charset="0"/>
                        </a:rPr>
                        <m:t>M</m:t>
                      </m:r>
                    </m:oMath>
                  </m:oMathPara>
                </a14:m>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p>
            </p:txBody>
          </p:sp>
        </mc:Choice>
        <mc:Fallback xmlns="">
          <p:sp>
            <p:nvSpPr>
              <p:cNvPr id="4" name="Content Placeholder 3">
                <a:extLst>
                  <a:ext uri="{FF2B5EF4-FFF2-40B4-BE49-F238E27FC236}">
                    <a16:creationId xmlns:a16="http://schemas.microsoft.com/office/drawing/2014/main" id="{E0240F94-DD21-AD0A-A48A-9B2B3C8730B5}"/>
                  </a:ext>
                </a:extLst>
              </p:cNvPr>
              <p:cNvSpPr>
                <a:spLocks noGrp="1" noRot="1" noChangeAspect="1" noMove="1" noResize="1" noEditPoints="1" noAdjustHandles="1" noChangeArrowheads="1" noChangeShapeType="1" noTextEdit="1"/>
              </p:cNvSpPr>
              <p:nvPr>
                <p:ph sz="quarter" idx="13"/>
              </p:nvPr>
            </p:nvSpPr>
            <p:spPr>
              <a:xfrm>
                <a:off x="308472" y="1134736"/>
                <a:ext cx="11578728" cy="5388741"/>
              </a:xfrm>
              <a:blipFill>
                <a:blip r:embed="rId3"/>
                <a:stretch>
                  <a:fillRect l="-632" t="-147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4258B70-29E4-346A-9E38-3F1B5B7D7E85}"/>
              </a:ext>
            </a:extLst>
          </p:cNvPr>
          <p:cNvSpPr txBox="1"/>
          <p:nvPr/>
        </p:nvSpPr>
        <p:spPr>
          <a:xfrm>
            <a:off x="11650980" y="6659880"/>
            <a:ext cx="480060" cy="198120"/>
          </a:xfrm>
          <a:prstGeom prst="rect">
            <a:avLst/>
          </a:prstGeom>
        </p:spPr>
        <p:txBody>
          <a:bodyPr vert="horz" wrap="square" lIns="91440" tIns="45720" rIns="91440" bIns="45720" rtlCol="0" anchor="b">
            <a:noAutofit/>
          </a:bodyPr>
          <a:lstStyle/>
          <a:p>
            <a:pPr algn="r"/>
            <a:fld id="{72C58619-349D-41B0-B6F0-DF366BDD536C}" type="slidenum">
              <a:rPr lang="en-US" sz="1200" b="1" smtClean="0">
                <a:latin typeface="+mn-lt"/>
              </a:rPr>
              <a:t>21</a:t>
            </a:fld>
            <a:endParaRPr lang="en-US" sz="1200" b="1" dirty="0">
              <a:latin typeface="+mn-lt"/>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3800DAB-F8FC-43F6-9ECF-3A2013D4BC5C}"/>
                  </a:ext>
                </a:extLst>
              </p:cNvPr>
              <p:cNvSpPr txBox="1"/>
              <p:nvPr/>
            </p:nvSpPr>
            <p:spPr>
              <a:xfrm>
                <a:off x="9164926" y="2110503"/>
                <a:ext cx="2966114" cy="1407693"/>
              </a:xfrm>
              <a:prstGeom prst="rect">
                <a:avLst/>
              </a:prstGeom>
              <a:noFill/>
              <a:ln>
                <a:solidFill>
                  <a:srgbClr val="FFC000"/>
                </a:solidFill>
              </a:ln>
            </p:spPr>
            <p:txBody>
              <a:bodyPr wrap="square">
                <a:spAutoFit/>
              </a:bodyPr>
              <a:lstStyle/>
              <a:p>
                <a:r>
                  <a:rPr lang="en-US" sz="1600" b="1" dirty="0">
                    <a:latin typeface="Cambria Math" panose="02040503050406030204" pitchFamily="18" charset="0"/>
                    <a:ea typeface="Aptos" panose="020B0004020202020204" pitchFamily="34" charset="0"/>
                    <a:cs typeface="Mangal" panose="02040503050203030202" pitchFamily="18" charset="0"/>
                  </a:rPr>
                  <a:t>Nomenclature</a:t>
                </a:r>
                <a:r>
                  <a:rPr lang="en-US" sz="1600" dirty="0">
                    <a:latin typeface="Cambria Math" panose="02040503050406030204" pitchFamily="18" charset="0"/>
                    <a:ea typeface="Aptos" panose="020B0004020202020204" pitchFamily="34" charset="0"/>
                    <a:cs typeface="Mangal" panose="02040503050203030202" pitchFamily="18" charset="0"/>
                  </a:rPr>
                  <a:t>: </a:t>
                </a:r>
                <a:endParaRPr lang="en-US" sz="1600" i="1" dirty="0">
                  <a:effectLst/>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𝑃</m:t>
                        </m:r>
                      </m:e>
                      <m:sub>
                        <m:r>
                          <a:rPr lang="en-US" sz="1600" i="1">
                            <a:latin typeface="Cambria Math" panose="02040503050406030204" pitchFamily="18" charset="0"/>
                            <a:ea typeface="Aptos" panose="020B0004020202020204" pitchFamily="34" charset="0"/>
                            <a:cs typeface="Mangal" panose="02040503050203030202" pitchFamily="18" charset="0"/>
                          </a:rPr>
                          <m:t>𝑖𝑗</m:t>
                        </m:r>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oMath>
                </a14:m>
                <a:r>
                  <a:rPr lang="en-US" sz="1600" dirty="0"/>
                  <a:t>: Active power across (i, j) </a:t>
                </a:r>
                <a:endParaRPr lang="en-US" sz="1600" i="1" dirty="0">
                  <a:latin typeface="Cambria Math" panose="02040503050406030204" pitchFamily="18" charset="0"/>
                  <a:ea typeface="Aptos" panose="020B0004020202020204" pitchFamily="34" charset="0"/>
                  <a:cs typeface="Mangal" panose="02040503050203030202" pitchFamily="18" charset="0"/>
                </a:endParaRPr>
              </a:p>
              <a:p>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𝑄</m:t>
                        </m:r>
                      </m:e>
                      <m:sub>
                        <m:r>
                          <a:rPr lang="en-US" sz="1600" i="1">
                            <a:latin typeface="Cambria Math" panose="02040503050406030204" pitchFamily="18" charset="0"/>
                            <a:ea typeface="Aptos" panose="020B0004020202020204" pitchFamily="34" charset="0"/>
                            <a:cs typeface="Mangal" panose="02040503050203030202" pitchFamily="18" charset="0"/>
                          </a:rPr>
                          <m:t>𝑖𝑗</m:t>
                        </m:r>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oMath>
                </a14:m>
                <a:r>
                  <a:rPr lang="en-US" sz="1600" dirty="0"/>
                  <a:t>: Reactive power across (i, j) </a:t>
                </a:r>
              </a:p>
              <a:p>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b="0" i="1" smtClean="0">
                            <a:latin typeface="Cambria Math" panose="02040503050406030204" pitchFamily="18" charset="0"/>
                            <a:ea typeface="Aptos" panose="020B0004020202020204" pitchFamily="34" charset="0"/>
                            <a:cs typeface="Mangal" panose="02040503050203030202" pitchFamily="18" charset="0"/>
                          </a:rPr>
                          <m:t>𝑧</m:t>
                        </m:r>
                      </m:e>
                      <m:sub>
                        <m:r>
                          <a:rPr lang="en-US" sz="1600" i="1">
                            <a:latin typeface="Cambria Math" panose="02040503050406030204" pitchFamily="18" charset="0"/>
                            <a:ea typeface="Aptos" panose="020B0004020202020204" pitchFamily="34" charset="0"/>
                            <a:cs typeface="Mangal" panose="02040503050203030202" pitchFamily="18" charset="0"/>
                          </a:rPr>
                          <m:t>𝑖</m:t>
                        </m:r>
                        <m:r>
                          <a:rPr lang="en-US" sz="1600" b="0" i="1" smtClean="0">
                            <a:latin typeface="Cambria Math" panose="02040503050406030204" pitchFamily="18" charset="0"/>
                            <a:ea typeface="Aptos" panose="020B0004020202020204" pitchFamily="34" charset="0"/>
                            <a:cs typeface="Mangal" panose="02040503050203030202" pitchFamily="18" charset="0"/>
                          </a:rPr>
                          <m:t>𝑗</m:t>
                        </m:r>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oMath>
                </a14:m>
                <a:r>
                  <a:rPr lang="en-US" sz="1600" dirty="0"/>
                  <a:t>: binary variable defining synchronizing instant.</a:t>
                </a:r>
              </a:p>
            </p:txBody>
          </p:sp>
        </mc:Choice>
        <mc:Fallback xmlns="">
          <p:sp>
            <p:nvSpPr>
              <p:cNvPr id="25" name="TextBox 24">
                <a:extLst>
                  <a:ext uri="{FF2B5EF4-FFF2-40B4-BE49-F238E27FC236}">
                    <a16:creationId xmlns:a16="http://schemas.microsoft.com/office/drawing/2014/main" id="{23800DAB-F8FC-43F6-9ECF-3A2013D4BC5C}"/>
                  </a:ext>
                </a:extLst>
              </p:cNvPr>
              <p:cNvSpPr txBox="1">
                <a:spLocks noRot="1" noChangeAspect="1" noMove="1" noResize="1" noEditPoints="1" noAdjustHandles="1" noChangeArrowheads="1" noChangeShapeType="1" noTextEdit="1"/>
              </p:cNvSpPr>
              <p:nvPr/>
            </p:nvSpPr>
            <p:spPr>
              <a:xfrm>
                <a:off x="9164926" y="2110503"/>
                <a:ext cx="2966114" cy="1407693"/>
              </a:xfrm>
              <a:prstGeom prst="rect">
                <a:avLst/>
              </a:prstGeom>
              <a:blipFill>
                <a:blip r:embed="rId4"/>
                <a:stretch>
                  <a:fillRect l="-818" t="-1288" b="-4292"/>
                </a:stretch>
              </a:blipFill>
              <a:ln>
                <a:solidFill>
                  <a:srgbClr val="FFC000"/>
                </a:solidFill>
              </a:ln>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1298CD14-A3BE-B94E-93A6-EF09CB14C559}"/>
              </a:ext>
            </a:extLst>
          </p:cNvPr>
          <p:cNvGrpSpPr/>
          <p:nvPr/>
        </p:nvGrpSpPr>
        <p:grpSpPr>
          <a:xfrm>
            <a:off x="1554864" y="2012955"/>
            <a:ext cx="7113926" cy="1612318"/>
            <a:chOff x="1706971" y="2508716"/>
            <a:chExt cx="7113926" cy="1612318"/>
          </a:xfrm>
        </p:grpSpPr>
        <p:pic>
          <p:nvPicPr>
            <p:cNvPr id="6" name="Picture 5" descr="A diagram of a red square with a black arrow pointing to a red square&#10;&#10;Description automatically generated">
              <a:extLst>
                <a:ext uri="{FF2B5EF4-FFF2-40B4-BE49-F238E27FC236}">
                  <a16:creationId xmlns:a16="http://schemas.microsoft.com/office/drawing/2014/main" id="{495D531E-E86C-3734-D621-8582B07827FF}"/>
                </a:ext>
              </a:extLst>
            </p:cNvPr>
            <p:cNvPicPr>
              <a:picLocks noChangeAspect="1"/>
            </p:cNvPicPr>
            <p:nvPr/>
          </p:nvPicPr>
          <p:blipFill rotWithShape="1">
            <a:blip r:embed="rId5"/>
            <a:srcRect t="27600" r="74924"/>
            <a:stretch/>
          </p:blipFill>
          <p:spPr>
            <a:xfrm>
              <a:off x="1706971" y="2726418"/>
              <a:ext cx="849462" cy="66679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760FB44-0DCF-0012-C731-02CFF52BA9BB}"/>
                    </a:ext>
                  </a:extLst>
                </p:cNvPr>
                <p:cNvSpPr txBox="1"/>
                <p:nvPr/>
              </p:nvSpPr>
              <p:spPr>
                <a:xfrm>
                  <a:off x="1733653" y="3429000"/>
                  <a:ext cx="1411486" cy="640945"/>
                </a:xfrm>
                <a:prstGeom prst="rect">
                  <a:avLst/>
                </a:prstGeom>
                <a:noFill/>
              </p:spPr>
              <p:txBody>
                <a:bodyPr wrap="square">
                  <a:spAutoFit/>
                </a:bodyPr>
                <a:lstStyle/>
                <a:p>
                  <a14:m>
                    <m:oMath xmlns:m="http://schemas.openxmlformats.org/officeDocument/2006/math">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b="0" i="1" smtClean="0">
                              <a:effectLst/>
                              <a:latin typeface="Cambria Math" panose="02040503050406030204" pitchFamily="18" charset="0"/>
                              <a:ea typeface="Aptos" panose="020B0004020202020204" pitchFamily="34" charset="0"/>
                              <a:cs typeface="Mangal" panose="02040503050203030202" pitchFamily="18" charset="0"/>
                            </a:rPr>
                            <m:t>𝑃</m:t>
                          </m:r>
                        </m:e>
                        <m:sub>
                          <m:r>
                            <a:rPr lang="en-US" sz="1600" i="1">
                              <a:effectLst/>
                              <a:latin typeface="Cambria Math" panose="02040503050406030204" pitchFamily="18" charset="0"/>
                              <a:ea typeface="Aptos" panose="020B0004020202020204" pitchFamily="34" charset="0"/>
                              <a:cs typeface="Mangal" panose="02040503050203030202" pitchFamily="18" charset="0"/>
                            </a:rPr>
                            <m:t>𝑖𝑗</m:t>
                          </m:r>
                          <m:r>
                            <a:rPr lang="en-US" sz="1600">
                              <a:effectLst/>
                              <a:latin typeface="Cambria Math" panose="02040503050406030204" pitchFamily="18" charset="0"/>
                              <a:ea typeface="Aptos" panose="020B0004020202020204" pitchFamily="34" charset="0"/>
                              <a:cs typeface="Mangal" panose="02040503050203030202" pitchFamily="18" charset="0"/>
                            </a:rPr>
                            <m:t>,</m:t>
                          </m:r>
                          <m:r>
                            <a:rPr lang="en-US" sz="1600" i="1">
                              <a:effectLst/>
                              <a:latin typeface="Cambria Math" panose="02040503050406030204" pitchFamily="18" charset="0"/>
                              <a:ea typeface="Aptos" panose="020B0004020202020204" pitchFamily="34" charset="0"/>
                              <a:cs typeface="Mangal" panose="02040503050203030202" pitchFamily="18" charset="0"/>
                            </a:rPr>
                            <m:t>𝑡</m:t>
                          </m:r>
                          <m:r>
                            <a:rPr lang="en-US" sz="1600" b="0" i="1" smtClean="0">
                              <a:effectLst/>
                              <a:latin typeface="Cambria Math" panose="02040503050406030204" pitchFamily="18" charset="0"/>
                              <a:ea typeface="Aptos" panose="020B0004020202020204" pitchFamily="34" charset="0"/>
                              <a:cs typeface="Mangal" panose="02040503050203030202" pitchFamily="18" charset="0"/>
                            </a:rPr>
                            <m:t>−1</m:t>
                          </m:r>
                        </m:sub>
                        <m:sup>
                          <m:r>
                            <a:rPr lang="en-US" sz="1600" b="0" i="1" smtClean="0">
                              <a:effectLst/>
                              <a:latin typeface="Cambria Math" panose="02040503050406030204" pitchFamily="18" charset="0"/>
                              <a:ea typeface="Aptos" panose="020B0004020202020204" pitchFamily="34" charset="0"/>
                              <a:cs typeface="Mangal" panose="02040503050203030202" pitchFamily="18" charset="0"/>
                            </a:rPr>
                            <m:t> </m:t>
                          </m:r>
                        </m:sup>
                      </m:sSubSup>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Cambria Math" panose="02040503050406030204" pitchFamily="18" charset="0"/>
                          <a:cs typeface="Mangal" panose="02040503050203030202" pitchFamily="18" charset="0"/>
                        </a:rPr>
                        <m:t>0</m:t>
                      </m:r>
                    </m:oMath>
                  </a14:m>
                  <a:r>
                    <a:rPr lang="en-US" sz="1600" b="0" dirty="0">
                      <a:effectLst/>
                      <a:latin typeface="Calibri" panose="020F0502020204030204" pitchFamily="34" charset="0"/>
                      <a:ea typeface="Cambria Math" panose="02040503050406030204" pitchFamily="18" charset="0"/>
                      <a:cs typeface="Mangal" panose="02040503050203030202" pitchFamily="18" charset="0"/>
                    </a:rPr>
                    <a:t> </a:t>
                  </a:r>
                  <a14:m>
                    <m:oMath xmlns:m="http://schemas.openxmlformats.org/officeDocument/2006/math">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b="0" i="1" smtClean="0">
                              <a:latin typeface="Cambria Math" panose="02040503050406030204" pitchFamily="18" charset="0"/>
                              <a:ea typeface="Aptos" panose="020B0004020202020204" pitchFamily="34" charset="0"/>
                              <a:cs typeface="Mangal" panose="02040503050203030202" pitchFamily="18" charset="0"/>
                            </a:rPr>
                            <m:t>𝑄</m:t>
                          </m:r>
                        </m:e>
                        <m:sub>
                          <m:r>
                            <a:rPr lang="en-US" sz="1600" i="1">
                              <a:latin typeface="Cambria Math" panose="02040503050406030204" pitchFamily="18" charset="0"/>
                              <a:ea typeface="Aptos" panose="020B0004020202020204" pitchFamily="34" charset="0"/>
                              <a:cs typeface="Mangal" panose="02040503050203030202" pitchFamily="18" charset="0"/>
                            </a:rPr>
                            <m:t>𝑖𝑗</m:t>
                          </m:r>
                          <m:r>
                            <a:rPr lang="en-US" sz="1600">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r>
                            <a:rPr lang="en-US" sz="1600" b="0" i="1" smtClean="0">
                              <a:latin typeface="Cambria Math" panose="02040503050406030204" pitchFamily="18" charset="0"/>
                              <a:ea typeface="Aptos" panose="020B0004020202020204" pitchFamily="34" charset="0"/>
                              <a:cs typeface="Mangal" panose="02040503050203030202" pitchFamily="18" charset="0"/>
                            </a:rPr>
                            <m:t>−1</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Cambria Math" panose="02040503050406030204" pitchFamily="18" charset="0"/>
                          <a:cs typeface="Mangal" panose="02040503050203030202" pitchFamily="18" charset="0"/>
                        </a:rPr>
                        <m:t>0</m:t>
                      </m:r>
                    </m:oMath>
                  </a14:m>
                  <a:endParaRPr lang="en-US" sz="1600"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9" name="TextBox 8">
                  <a:extLst>
                    <a:ext uri="{FF2B5EF4-FFF2-40B4-BE49-F238E27FC236}">
                      <a16:creationId xmlns:a16="http://schemas.microsoft.com/office/drawing/2014/main" id="{F760FB44-0DCF-0012-C731-02CFF52BA9BB}"/>
                    </a:ext>
                  </a:extLst>
                </p:cNvPr>
                <p:cNvSpPr txBox="1">
                  <a:spLocks noRot="1" noChangeAspect="1" noMove="1" noResize="1" noEditPoints="1" noAdjustHandles="1" noChangeArrowheads="1" noChangeShapeType="1" noTextEdit="1"/>
                </p:cNvSpPr>
                <p:nvPr/>
              </p:nvSpPr>
              <p:spPr>
                <a:xfrm>
                  <a:off x="1733653" y="3429000"/>
                  <a:ext cx="1411486" cy="640945"/>
                </a:xfrm>
                <a:prstGeom prst="rect">
                  <a:avLst/>
                </a:prstGeom>
                <a:blipFill>
                  <a:blip r:embed="rId6"/>
                  <a:stretch>
                    <a:fillRect b="-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1760319-F5E9-1BEB-7D65-CF6025D35589}"/>
                    </a:ext>
                  </a:extLst>
                </p:cNvPr>
                <p:cNvSpPr txBox="1"/>
                <p:nvPr/>
              </p:nvSpPr>
              <p:spPr>
                <a:xfrm>
                  <a:off x="4171915" y="3480089"/>
                  <a:ext cx="1688644" cy="6409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𝜖</m:t>
                        </m:r>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𝑃</m:t>
                            </m:r>
                          </m:e>
                          <m:sub>
                            <m:r>
                              <a:rPr lang="en-US" sz="1600" i="1">
                                <a:effectLst/>
                                <a:latin typeface="Cambria Math" panose="02040503050406030204" pitchFamily="18" charset="0"/>
                                <a:ea typeface="Aptos" panose="020B0004020202020204" pitchFamily="34" charset="0"/>
                                <a:cs typeface="Mangal" panose="02040503050203030202" pitchFamily="18" charset="0"/>
                              </a:rPr>
                              <m:t>𝑖𝑗</m:t>
                            </m:r>
                            <m:r>
                              <a:rPr lang="en-US" sz="1600">
                                <a:effectLst/>
                                <a:latin typeface="Cambria Math" panose="02040503050406030204" pitchFamily="18" charset="0"/>
                                <a:ea typeface="Aptos" panose="020B0004020202020204" pitchFamily="34" charset="0"/>
                                <a:cs typeface="Mangal" panose="02040503050203030202" pitchFamily="18" charset="0"/>
                              </a:rPr>
                              <m:t>,</m:t>
                            </m:r>
                            <m:r>
                              <a:rPr lang="en-US" sz="1600" i="1">
                                <a:effectLst/>
                                <a:latin typeface="Cambria Math" panose="02040503050406030204" pitchFamily="18" charset="0"/>
                                <a:ea typeface="Aptos" panose="020B0004020202020204" pitchFamily="34" charset="0"/>
                                <a:cs typeface="Mangal" panose="02040503050203030202" pitchFamily="18" charset="0"/>
                              </a:rPr>
                              <m:t>𝑡</m:t>
                            </m:r>
                          </m:sub>
                          <m:sup>
                            <m:r>
                              <a:rPr lang="en-US" sz="1600" b="0" i="1" smtClean="0">
                                <a:effectLst/>
                                <a:latin typeface="Cambria Math" panose="02040503050406030204" pitchFamily="18" charset="0"/>
                                <a:ea typeface="Aptos" panose="020B0004020202020204" pitchFamily="34" charset="0"/>
                                <a:cs typeface="Mangal" panose="02040503050203030202" pitchFamily="18" charset="0"/>
                              </a:rPr>
                              <m:t> </m:t>
                            </m:r>
                          </m:sup>
                        </m:sSubSup>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𝜖</m:t>
                        </m:r>
                        <m:r>
                          <a:rPr lang="en-US" sz="1600" b="0" i="1" smtClean="0">
                            <a:latin typeface="Cambria Math" panose="02040503050406030204" pitchFamily="18" charset="0"/>
                            <a:ea typeface="Aptos" panose="020B0004020202020204" pitchFamily="34" charset="0"/>
                            <a:cs typeface="Mangal" panose="02040503050203030202" pitchFamily="18" charset="0"/>
                          </a:rPr>
                          <m:t>    </m:t>
                        </m:r>
                      </m:oMath>
                    </m:oMathPara>
                  </a14:m>
                  <a:endParaRPr lang="en-US" sz="1600" b="0" i="1" dirty="0">
                    <a:latin typeface="Cambria Math" panose="02040503050406030204" pitchFamily="18" charset="0"/>
                    <a:ea typeface="Aptos" panose="020B0004020202020204" pitchFamily="34" charset="0"/>
                    <a:cs typeface="Mangal" panose="02040503050203030202" pitchFamily="18" charset="0"/>
                  </a:endParaRP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𝜖</m:t>
                        </m:r>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b="0" i="1" smtClean="0">
                                <a:latin typeface="Cambria Math" panose="02040503050406030204" pitchFamily="18" charset="0"/>
                                <a:ea typeface="Aptos" panose="020B0004020202020204" pitchFamily="34" charset="0"/>
                                <a:cs typeface="Mangal" panose="02040503050203030202" pitchFamily="18" charset="0"/>
                              </a:rPr>
                              <m:t>𝑄</m:t>
                            </m:r>
                          </m:e>
                          <m:sub>
                            <m:r>
                              <a:rPr lang="en-US" sz="1600" i="1">
                                <a:latin typeface="Cambria Math" panose="02040503050406030204" pitchFamily="18" charset="0"/>
                                <a:ea typeface="Aptos" panose="020B0004020202020204" pitchFamily="34" charset="0"/>
                                <a:cs typeface="Mangal" panose="02040503050203030202" pitchFamily="18" charset="0"/>
                              </a:rPr>
                              <m:t>𝑖𝑗</m:t>
                            </m:r>
                            <m:r>
                              <a:rPr lang="en-US" sz="1600">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𝜖</m:t>
                        </m:r>
                      </m:oMath>
                    </m:oMathPara>
                  </a14:m>
                  <a:endParaRPr lang="en-US" sz="1600"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10" name="TextBox 9">
                  <a:extLst>
                    <a:ext uri="{FF2B5EF4-FFF2-40B4-BE49-F238E27FC236}">
                      <a16:creationId xmlns:a16="http://schemas.microsoft.com/office/drawing/2014/main" id="{31760319-F5E9-1BEB-7D65-CF6025D35589}"/>
                    </a:ext>
                  </a:extLst>
                </p:cNvPr>
                <p:cNvSpPr txBox="1">
                  <a:spLocks noRot="1" noChangeAspect="1" noMove="1" noResize="1" noEditPoints="1" noAdjustHandles="1" noChangeArrowheads="1" noChangeShapeType="1" noTextEdit="1"/>
                </p:cNvSpPr>
                <p:nvPr/>
              </p:nvSpPr>
              <p:spPr>
                <a:xfrm>
                  <a:off x="4171915" y="3480089"/>
                  <a:ext cx="1688644" cy="640945"/>
                </a:xfrm>
                <a:prstGeom prst="rect">
                  <a:avLst/>
                </a:prstGeom>
                <a:blipFill>
                  <a:blip r:embed="rId7"/>
                  <a:stretch>
                    <a:fillRect b="-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9BA38BA-E0E2-A489-D08D-839C93E84B1E}"/>
                    </a:ext>
                  </a:extLst>
                </p:cNvPr>
                <p:cNvSpPr txBox="1"/>
                <p:nvPr/>
              </p:nvSpPr>
              <p:spPr>
                <a:xfrm>
                  <a:off x="6856475" y="3403440"/>
                  <a:ext cx="1964422" cy="6409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𝑀</m:t>
                        </m:r>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b="0" i="1" smtClean="0">
                                <a:effectLst/>
                                <a:latin typeface="Cambria Math" panose="02040503050406030204" pitchFamily="18" charset="0"/>
                                <a:ea typeface="Aptos" panose="020B0004020202020204" pitchFamily="34" charset="0"/>
                                <a:cs typeface="Mangal" panose="02040503050203030202" pitchFamily="18" charset="0"/>
                              </a:rPr>
                              <m:t>≤</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𝑃</m:t>
                            </m:r>
                          </m:e>
                          <m:sub>
                            <m:r>
                              <a:rPr lang="en-US" sz="1600" i="1">
                                <a:effectLst/>
                                <a:latin typeface="Cambria Math" panose="02040503050406030204" pitchFamily="18" charset="0"/>
                                <a:ea typeface="Aptos" panose="020B0004020202020204" pitchFamily="34" charset="0"/>
                                <a:cs typeface="Mangal" panose="02040503050203030202" pitchFamily="18" charset="0"/>
                              </a:rPr>
                              <m:t>𝑖𝑗</m:t>
                            </m:r>
                            <m:r>
                              <a:rPr lang="en-US" sz="1600">
                                <a:effectLst/>
                                <a:latin typeface="Cambria Math" panose="02040503050406030204" pitchFamily="18" charset="0"/>
                                <a:ea typeface="Aptos" panose="020B0004020202020204" pitchFamily="34" charset="0"/>
                                <a:cs typeface="Mangal" panose="02040503050203030202" pitchFamily="18" charset="0"/>
                              </a:rPr>
                              <m:t>,</m:t>
                            </m:r>
                            <m:r>
                              <a:rPr lang="en-US" sz="1600" i="1">
                                <a:effectLst/>
                                <a:latin typeface="Cambria Math" panose="02040503050406030204" pitchFamily="18" charset="0"/>
                                <a:ea typeface="Aptos" panose="020B0004020202020204" pitchFamily="34" charset="0"/>
                                <a:cs typeface="Mangal" panose="02040503050203030202" pitchFamily="18" charset="0"/>
                              </a:rPr>
                              <m:t>𝑡</m:t>
                            </m:r>
                            <m:r>
                              <a:rPr lang="en-US" sz="1600" b="0" i="1" smtClean="0">
                                <a:effectLst/>
                                <a:latin typeface="Cambria Math" panose="02040503050406030204" pitchFamily="18" charset="0"/>
                                <a:ea typeface="Aptos" panose="020B0004020202020204" pitchFamily="34" charset="0"/>
                                <a:cs typeface="Mangal" panose="02040503050203030202" pitchFamily="18" charset="0"/>
                              </a:rPr>
                              <m:t>+1</m:t>
                            </m:r>
                          </m:sub>
                          <m:sup>
                            <m:r>
                              <a:rPr lang="en-US" sz="1600" b="0" i="1" smtClean="0">
                                <a:effectLst/>
                                <a:latin typeface="Cambria Math" panose="02040503050406030204" pitchFamily="18" charset="0"/>
                                <a:ea typeface="Aptos" panose="020B0004020202020204" pitchFamily="34" charset="0"/>
                                <a:cs typeface="Mangal" panose="02040503050203030202" pitchFamily="18" charset="0"/>
                              </a:rPr>
                              <m:t> </m:t>
                            </m:r>
                          </m:sup>
                        </m:sSubSup>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b="0" i="1" smtClean="0">
                            <a:latin typeface="Cambria Math" panose="02040503050406030204" pitchFamily="18" charset="0"/>
                            <a:ea typeface="Aptos" panose="020B0004020202020204" pitchFamily="34" charset="0"/>
                            <a:cs typeface="Mangal" panose="02040503050203030202" pitchFamily="18" charset="0"/>
                          </a:rPr>
                          <m:t>𝑀</m:t>
                        </m:r>
                        <m:r>
                          <a:rPr lang="en-US" sz="1600" b="0" i="1" smtClean="0">
                            <a:latin typeface="Cambria Math" panose="02040503050406030204" pitchFamily="18" charset="0"/>
                            <a:ea typeface="Aptos" panose="020B0004020202020204" pitchFamily="34" charset="0"/>
                            <a:cs typeface="Mangal" panose="02040503050203030202" pitchFamily="18" charset="0"/>
                          </a:rPr>
                          <m:t>    </m:t>
                        </m:r>
                      </m:oMath>
                    </m:oMathPara>
                  </a14:m>
                  <a:endParaRPr lang="en-US" sz="1600" b="0" i="1" dirty="0">
                    <a:latin typeface="Cambria Math" panose="02040503050406030204" pitchFamily="18" charset="0"/>
                    <a:ea typeface="Aptos" panose="020B0004020202020204" pitchFamily="34" charset="0"/>
                    <a:cs typeface="Mangal" panose="02040503050203030202" pitchFamily="18" charset="0"/>
                  </a:endParaRP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b="0" i="1" smtClean="0">
                            <a:latin typeface="Cambria Math" panose="02040503050406030204" pitchFamily="18" charset="0"/>
                            <a:ea typeface="Aptos" panose="020B0004020202020204" pitchFamily="34" charset="0"/>
                            <a:cs typeface="Mangal" panose="02040503050203030202" pitchFamily="18" charset="0"/>
                          </a:rPr>
                          <m:t>𝑀</m:t>
                        </m:r>
                        <m:sSubSup>
                          <m:sSubSupPr>
                            <m:ctrlPr>
                              <a:rPr lang="en-US" sz="1600" i="1">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b="0" i="1" smtClean="0">
                                <a:latin typeface="Cambria Math" panose="02040503050406030204" pitchFamily="18" charset="0"/>
                                <a:ea typeface="Aptos" panose="020B0004020202020204" pitchFamily="34" charset="0"/>
                                <a:cs typeface="Mangal" panose="02040503050203030202" pitchFamily="18" charset="0"/>
                              </a:rPr>
                              <m:t>𝑄</m:t>
                            </m:r>
                          </m:e>
                          <m:sub>
                            <m:r>
                              <a:rPr lang="en-US" sz="1600" i="1">
                                <a:latin typeface="Cambria Math" panose="02040503050406030204" pitchFamily="18" charset="0"/>
                                <a:ea typeface="Aptos" panose="020B0004020202020204" pitchFamily="34" charset="0"/>
                                <a:cs typeface="Mangal" panose="02040503050203030202" pitchFamily="18" charset="0"/>
                              </a:rPr>
                              <m:t>𝑖𝑗</m:t>
                            </m:r>
                            <m:r>
                              <a:rPr lang="en-US" sz="1600">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r>
                              <a:rPr lang="en-US" sz="1600" b="0" i="1" smtClean="0">
                                <a:latin typeface="Cambria Math" panose="02040503050406030204" pitchFamily="18" charset="0"/>
                                <a:ea typeface="Aptos" panose="020B0004020202020204" pitchFamily="34" charset="0"/>
                                <a:cs typeface="Mangal" panose="02040503050203030202" pitchFamily="18" charset="0"/>
                              </a:rPr>
                              <m:t>+1</m:t>
                            </m:r>
                          </m:sub>
                          <m:sup>
                            <m:r>
                              <a:rPr lang="en-US" sz="1600" i="1">
                                <a:latin typeface="Cambria Math" panose="02040503050406030204" pitchFamily="18" charset="0"/>
                                <a:ea typeface="Aptos" panose="020B0004020202020204" pitchFamily="34" charset="0"/>
                                <a:cs typeface="Mangal" panose="02040503050203030202" pitchFamily="18" charset="0"/>
                              </a:rPr>
                              <m:t> </m:t>
                            </m:r>
                          </m:sup>
                        </m:sSubSup>
                        <m:r>
                          <a:rPr lang="en-US" sz="1600" i="1">
                            <a:latin typeface="Cambria Math" panose="02040503050406030204" pitchFamily="18" charset="0"/>
                            <a:ea typeface="Aptos" panose="020B0004020202020204" pitchFamily="34" charset="0"/>
                            <a:cs typeface="Mangal" panose="02040503050203030202" pitchFamily="18" charset="0"/>
                          </a:rPr>
                          <m:t>≤</m:t>
                        </m:r>
                        <m:r>
                          <a:rPr lang="en-US" sz="1600" b="0" i="1" smtClean="0">
                            <a:latin typeface="Cambria Math" panose="02040503050406030204" pitchFamily="18" charset="0"/>
                            <a:ea typeface="Aptos" panose="020B0004020202020204" pitchFamily="34" charset="0"/>
                            <a:cs typeface="Mangal" panose="02040503050203030202" pitchFamily="18" charset="0"/>
                          </a:rPr>
                          <m:t>𝑀</m:t>
                        </m:r>
                      </m:oMath>
                    </m:oMathPara>
                  </a14:m>
                  <a:endParaRPr lang="en-US" sz="1600"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99BA38BA-E0E2-A489-D08D-839C93E84B1E}"/>
                    </a:ext>
                  </a:extLst>
                </p:cNvPr>
                <p:cNvSpPr txBox="1">
                  <a:spLocks noRot="1" noChangeAspect="1" noMove="1" noResize="1" noEditPoints="1" noAdjustHandles="1" noChangeArrowheads="1" noChangeShapeType="1" noTextEdit="1"/>
                </p:cNvSpPr>
                <p:nvPr/>
              </p:nvSpPr>
              <p:spPr>
                <a:xfrm>
                  <a:off x="6856475" y="3403440"/>
                  <a:ext cx="1964422" cy="640945"/>
                </a:xfrm>
                <a:prstGeom prst="rect">
                  <a:avLst/>
                </a:prstGeom>
                <a:blipFill>
                  <a:blip r:embed="rId8"/>
                  <a:stretch>
                    <a:fillRect b="-3810"/>
                  </a:stretch>
                </a:blipFill>
              </p:spPr>
              <p:txBody>
                <a:bodyPr/>
                <a:lstStyle/>
                <a:p>
                  <a:r>
                    <a:rPr lang="en-US">
                      <a:noFill/>
                    </a:rPr>
                    <a:t> </a:t>
                  </a:r>
                </a:p>
              </p:txBody>
            </p:sp>
          </mc:Fallback>
        </mc:AlternateContent>
        <p:pic>
          <p:nvPicPr>
            <p:cNvPr id="12" name="Picture 11" descr="A diagram of a red square with a black arrow pointing to a red square&#10;&#10;Description automatically generated">
              <a:extLst>
                <a:ext uri="{FF2B5EF4-FFF2-40B4-BE49-F238E27FC236}">
                  <a16:creationId xmlns:a16="http://schemas.microsoft.com/office/drawing/2014/main" id="{9DBEB78E-5135-9836-BA4F-A3A766E580E0}"/>
                </a:ext>
              </a:extLst>
            </p:cNvPr>
            <p:cNvPicPr>
              <a:picLocks noChangeAspect="1"/>
            </p:cNvPicPr>
            <p:nvPr/>
          </p:nvPicPr>
          <p:blipFill rotWithShape="1">
            <a:blip r:embed="rId5"/>
            <a:srcRect l="28101" r="35441"/>
            <a:stretch/>
          </p:blipFill>
          <p:spPr>
            <a:xfrm>
              <a:off x="4316193" y="2508716"/>
              <a:ext cx="1235050" cy="920994"/>
            </a:xfrm>
            <a:prstGeom prst="rect">
              <a:avLst/>
            </a:prstGeom>
          </p:spPr>
        </p:pic>
        <p:pic>
          <p:nvPicPr>
            <p:cNvPr id="13" name="Picture 12" descr="A diagram of a red square with a black arrow pointing to a red square&#10;&#10;Description automatically generated">
              <a:extLst>
                <a:ext uri="{FF2B5EF4-FFF2-40B4-BE49-F238E27FC236}">
                  <a16:creationId xmlns:a16="http://schemas.microsoft.com/office/drawing/2014/main" id="{A5CB80D1-2A9B-0DAF-DDE2-8A4598CF11FE}"/>
                </a:ext>
              </a:extLst>
            </p:cNvPr>
            <p:cNvPicPr>
              <a:picLocks noChangeAspect="1"/>
            </p:cNvPicPr>
            <p:nvPr/>
          </p:nvPicPr>
          <p:blipFill rotWithShape="1">
            <a:blip r:embed="rId5"/>
            <a:srcRect l="76235" t="22108"/>
            <a:stretch/>
          </p:blipFill>
          <p:spPr>
            <a:xfrm>
              <a:off x="7572532" y="2670155"/>
              <a:ext cx="805069" cy="717383"/>
            </a:xfrm>
            <a:prstGeom prst="rect">
              <a:avLst/>
            </a:prstGeom>
          </p:spPr>
        </p:pic>
      </p:grpSp>
    </p:spTree>
    <p:extLst>
      <p:ext uri="{BB962C8B-B14F-4D97-AF65-F5344CB8AC3E}">
        <p14:creationId xmlns:p14="http://schemas.microsoft.com/office/powerpoint/2010/main" val="273980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5F9E6A-C73F-864B-BBAE-00B91F96E6C7}"/>
              </a:ext>
            </a:extLst>
          </p:cNvPr>
          <p:cNvSpPr>
            <a:spLocks noGrp="1"/>
          </p:cNvSpPr>
          <p:nvPr>
            <p:ph type="body" sz="quarter" idx="10"/>
          </p:nvPr>
        </p:nvSpPr>
        <p:spPr>
          <a:xfrm>
            <a:off x="266700" y="365125"/>
            <a:ext cx="7542213" cy="666750"/>
          </a:xfrm>
        </p:spPr>
        <p:txBody>
          <a:bodyPr/>
          <a:lstStyle/>
          <a:p>
            <a:r>
              <a:rPr lang="en-US" sz="3600" dirty="0"/>
              <a:t>Dynamic Radiality Constraints</a:t>
            </a:r>
          </a:p>
        </p:txBody>
      </p:sp>
      <mc:AlternateContent xmlns:mc="http://schemas.openxmlformats.org/markup-compatibility/2006" xmlns:a14="http://schemas.microsoft.com/office/drawing/2010/main">
        <mc:Choice Requires="a14">
          <p:sp>
            <p:nvSpPr>
              <p:cNvPr id="7" name="Content Placeholder 3">
                <a:extLst>
                  <a:ext uri="{FF2B5EF4-FFF2-40B4-BE49-F238E27FC236}">
                    <a16:creationId xmlns:a16="http://schemas.microsoft.com/office/drawing/2014/main" id="{08506285-D617-6666-6915-CA7C1ED5ECDD}"/>
                  </a:ext>
                </a:extLst>
              </p:cNvPr>
              <p:cNvSpPr>
                <a:spLocks noGrp="1"/>
              </p:cNvSpPr>
              <p:nvPr>
                <p:ph sz="quarter" idx="13"/>
              </p:nvPr>
            </p:nvSpPr>
            <p:spPr>
              <a:xfrm>
                <a:off x="129112" y="1133475"/>
                <a:ext cx="8960387" cy="5457825"/>
              </a:xfrm>
            </p:spPr>
            <p:txBody>
              <a:bodyPr>
                <a:noAutofit/>
              </a:bodyPr>
              <a:lstStyle/>
              <a:p>
                <a:pPr marL="342900" indent="-342900">
                  <a:buFont typeface="Arial" panose="020B0604020202020204" pitchFamily="34" charset="0"/>
                  <a:buChar char="•"/>
                </a:pPr>
                <a:r>
                  <a:rPr lang="en-US" sz="2000" dirty="0"/>
                  <a:t>Generally, radiality constraint states: </a:t>
                </a:r>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r>
                          <a:rPr lang="en-US" sz="2000" b="0" i="1" smtClean="0">
                            <a:latin typeface="Cambria Math" panose="02040503050406030204" pitchFamily="18" charset="0"/>
                          </a:rPr>
                          <m:t>𝑙𝑖𝑛𝑒𝑠</m:t>
                        </m:r>
                      </m:e>
                    </m:nary>
                    <m:r>
                      <a:rPr lang="en-US" sz="2000" i="1" smtClean="0">
                        <a:latin typeface="Cambria Math" panose="02040503050406030204" pitchFamily="18" charset="0"/>
                      </a:rPr>
                      <m:t>=</m:t>
                    </m:r>
                  </m:oMath>
                </a14:m>
                <a:r>
                  <a:rPr lang="en-US" sz="2000" dirty="0"/>
                  <a:t> </a:t>
                </a:r>
                <a14:m>
                  <m:oMath xmlns:m="http://schemas.openxmlformats.org/officeDocument/2006/math">
                    <m:nary>
                      <m:naryPr>
                        <m:chr m:val="∑"/>
                        <m:subHide m:val="on"/>
                        <m:supHide m:val="on"/>
                        <m:ctrlPr>
                          <a:rPr lang="en-US" sz="2000" i="1">
                            <a:latin typeface="Cambria Math" panose="02040503050406030204" pitchFamily="18" charset="0"/>
                          </a:rPr>
                        </m:ctrlPr>
                      </m:naryPr>
                      <m:sub/>
                      <m:sup/>
                      <m:e>
                        <m:r>
                          <a:rPr lang="en-US" sz="2000" b="0" i="1" smtClean="0">
                            <a:latin typeface="Cambria Math" panose="02040503050406030204" pitchFamily="18" charset="0"/>
                          </a:rPr>
                          <m:t>𝑏𝑢𝑠𝑒𝑠</m:t>
                        </m:r>
                      </m:e>
                    </m:nary>
                    <m:r>
                      <a:rPr lang="en-US" sz="2000" b="0" i="1" smtClean="0">
                        <a:latin typeface="Cambria Math" panose="02040503050406030204" pitchFamily="18" charset="0"/>
                      </a:rPr>
                      <m:t> −</m:t>
                    </m:r>
                    <m:nary>
                      <m:naryPr>
                        <m:chr m:val="∑"/>
                        <m:subHide m:val="on"/>
                        <m:supHide m:val="on"/>
                        <m:ctrlPr>
                          <a:rPr lang="en-US" sz="2000" i="1">
                            <a:latin typeface="Cambria Math" panose="02040503050406030204" pitchFamily="18" charset="0"/>
                          </a:rPr>
                        </m:ctrlPr>
                      </m:naryPr>
                      <m:sub/>
                      <m:sup/>
                      <m:e>
                        <m:r>
                          <a:rPr lang="en-US" sz="2000" b="0" i="1" smtClean="0">
                            <a:latin typeface="Cambria Math" panose="02040503050406030204" pitchFamily="18" charset="0"/>
                          </a:rPr>
                          <m:t>𝑟𝑜𝑜𝑡</m:t>
                        </m:r>
                        <m:r>
                          <a:rPr lang="en-US" sz="2000" b="0" i="1" smtClean="0">
                            <a:latin typeface="Cambria Math" panose="02040503050406030204" pitchFamily="18" charset="0"/>
                          </a:rPr>
                          <m:t> </m:t>
                        </m:r>
                        <m:r>
                          <a:rPr lang="en-US" sz="2000" b="0" i="1" smtClean="0">
                            <a:latin typeface="Cambria Math" panose="02040503050406030204" pitchFamily="18" charset="0"/>
                          </a:rPr>
                          <m:t>𝑏𝑢𝑠𝑒𝑠</m:t>
                        </m:r>
                      </m:e>
                    </m:nary>
                  </m:oMath>
                </a14:m>
                <a:endParaRPr lang="en-US" sz="2000" dirty="0"/>
              </a:p>
              <a:p>
                <a:pPr marL="342900" indent="-342900">
                  <a:buFont typeface="Arial" panose="020B0604020202020204" pitchFamily="34" charset="0"/>
                  <a:buChar char="•"/>
                </a:pPr>
                <a:r>
                  <a:rPr lang="en-US" sz="2000" dirty="0"/>
                  <a:t>In black start problem, the number of active lines, buses, and root buses are dynamic.</a:t>
                </a:r>
              </a:p>
              <a:p>
                <a:pPr>
                  <a:spcAft>
                    <a:spcPts val="600"/>
                  </a:spcAft>
                </a:pPr>
                <a14:m>
                  <m:oMathPara xmlns:m="http://schemas.openxmlformats.org/officeDocument/2006/math">
                    <m:oMathParaPr>
                      <m:jc m:val="center"/>
                    </m:oMathParaPr>
                    <m:oMath xmlns:m="http://schemas.openxmlformats.org/officeDocument/2006/math">
                      <m:m>
                        <m:mPr>
                          <m:plcHide m:val="on"/>
                          <m:mcs>
                            <m:mc>
                              <m:mcPr>
                                <m:count m:val="2"/>
                                <m:mcJc m:val="center"/>
                              </m:mcPr>
                            </m:mc>
                          </m:mcs>
                          <m:ctrlPr>
                            <a:rPr lang="en-US" sz="1800" i="1" smtClean="0">
                              <a:effectLst/>
                              <a:latin typeface="Cambria Math" panose="02040503050406030204" pitchFamily="18" charset="0"/>
                              <a:ea typeface="Aptos" panose="020B0004020202020204" pitchFamily="34" charset="0"/>
                              <a:cs typeface="Mangal" panose="02040503050203030202" pitchFamily="18" charset="0"/>
                            </a:rPr>
                          </m:ctrlPr>
                        </m:mPr>
                        <m:mr>
                          <m:e/>
                          <m:e>
                            <m:nary>
                              <m:naryPr>
                                <m:chr m:val="∑"/>
                                <m:supHide m:val="on"/>
                                <m:ctrlPr>
                                  <a:rPr lang="en-US" sz="1800" i="1" smtClean="0">
                                    <a:effectLst/>
                                    <a:latin typeface="Cambria Math" panose="02040503050406030204" pitchFamily="18" charset="0"/>
                                    <a:cs typeface="Mangal" panose="02040503050203030202" pitchFamily="18" charset="0"/>
                                  </a:rPr>
                                </m:ctrlPr>
                              </m:naryPr>
                              <m:sub>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𝑖</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𝑗</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ℒ</m:t>
                                </m:r>
                              </m:sub>
                              <m:sup/>
                              <m:e>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𝑖𝑗</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𝐿</m:t>
                                    </m:r>
                                  </m:sup>
                                </m:sSubSup>
                              </m:e>
                            </m:nary>
                            <m:r>
                              <a:rPr lang="en-US" sz="1800">
                                <a:latin typeface="Cambria Math" panose="02040503050406030204" pitchFamily="18" charset="0"/>
                                <a:ea typeface="Aptos" panose="020B0004020202020204" pitchFamily="34" charset="0"/>
                                <a:cs typeface="Mangal" panose="02040503050203030202" pitchFamily="18" charset="0"/>
                              </a:rPr>
                              <m:t> </m:t>
                            </m:r>
                            <m:r>
                              <a:rPr lang="en-US" sz="1800">
                                <a:effectLst/>
                                <a:latin typeface="Cambria Math" panose="02040503050406030204" pitchFamily="18" charset="0"/>
                                <a:ea typeface="Aptos" panose="020B0004020202020204" pitchFamily="34" charset="0"/>
                                <a:cs typeface="Mangal" panose="02040503050203030202" pitchFamily="18" charset="0"/>
                              </a:rPr>
                              <m:t>=</m:t>
                            </m:r>
                            <m:nary>
                              <m:naryPr>
                                <m:chr m:val="∑"/>
                                <m:supHide m:val="on"/>
                                <m:ctrlPr>
                                  <a:rPr lang="en-US" sz="1800" i="1">
                                    <a:latin typeface="Cambria Math" panose="02040503050406030204" pitchFamily="18" charset="0"/>
                                    <a:cs typeface="Mangal" panose="02040503050203030202" pitchFamily="18" charset="0"/>
                                  </a:rPr>
                                </m:ctrlPr>
                              </m:naryPr>
                              <m:sub>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ℬ</m:t>
                                </m:r>
                              </m:sub>
                              <m:sup/>
                              <m:e>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𝐵</m:t>
                                    </m:r>
                                  </m:sup>
                                </m:sSubSup>
                              </m:e>
                            </m:nary>
                            <m:r>
                              <a:rPr lang="en-US" sz="1800">
                                <a:effectLst/>
                                <a:latin typeface="Cambria Math" panose="02040503050406030204" pitchFamily="18" charset="0"/>
                                <a:ea typeface="Aptos" panose="020B0004020202020204" pitchFamily="34" charset="0"/>
                                <a:cs typeface="Mangal" panose="02040503050203030202" pitchFamily="18" charset="0"/>
                              </a:rPr>
                              <m:t> +</m:t>
                            </m:r>
                            <m:nary>
                              <m:naryPr>
                                <m:chr m:val="∑"/>
                                <m:supHide m:val="on"/>
                                <m:ctrlPr>
                                  <a:rPr lang="en-US" sz="1800" i="1">
                                    <a:latin typeface="Cambria Math" panose="02040503050406030204" pitchFamily="18" charset="0"/>
                                    <a:cs typeface="Mangal" panose="02040503050203030202" pitchFamily="18" charset="0"/>
                                  </a:rPr>
                                </m:ctrlPr>
                              </m:naryPr>
                              <m:sub>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sSub>
                                  <m:sSubPr>
                                    <m:ctrlPr>
                                      <a:rPr lang="en-US" sz="1800" i="1">
                                        <a:latin typeface="Cambria Math" panose="02040503050406030204" pitchFamily="18" charset="0"/>
                                        <a:ea typeface="Aptos" panose="020B0004020202020204" pitchFamily="34" charset="0"/>
                                        <a:cs typeface="Mangal" panose="02040503050203030202" pitchFamily="18" charset="0"/>
                                      </a:rPr>
                                    </m:ctrlPr>
                                  </m:sSubPr>
                                  <m:e>
                                    <m:r>
                                      <a:rPr lang="en-US" sz="1800" i="1">
                                        <a:latin typeface="Cambria Math" panose="02040503050406030204" pitchFamily="18" charset="0"/>
                                        <a:ea typeface="Aptos" panose="020B0004020202020204" pitchFamily="34" charset="0"/>
                                        <a:cs typeface="Mangal" panose="02040503050203030202" pitchFamily="18" charset="0"/>
                                      </a:rPr>
                                      <m:t>ℬ</m:t>
                                    </m:r>
                                  </m:e>
                                  <m:sub>
                                    <m:r>
                                      <a:rPr lang="en-US" sz="1800" i="1">
                                        <a:latin typeface="Cambria Math" panose="02040503050406030204" pitchFamily="18" charset="0"/>
                                        <a:ea typeface="Aptos" panose="020B0004020202020204" pitchFamily="34" charset="0"/>
                                        <a:cs typeface="Mangal" panose="02040503050203030202" pitchFamily="18" charset="0"/>
                                      </a:rPr>
                                      <m:t>𝑠𝑠</m:t>
                                    </m:r>
                                  </m:sub>
                                </m:sSub>
                              </m:sub>
                              <m:sup/>
                              <m:e>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b="0" i="1" smtClean="0">
                                        <a:latin typeface="Cambria Math" panose="02040503050406030204" pitchFamily="18" charset="0"/>
                                        <a:ea typeface="Aptos" panose="020B0004020202020204" pitchFamily="34" charset="0"/>
                                        <a:cs typeface="Mangal" panose="02040503050203030202" pitchFamily="18" charset="0"/>
                                      </a:rPr>
                                      <m:t>𝑆𝑆</m:t>
                                    </m:r>
                                  </m:sup>
                                </m:sSubSup>
                              </m:e>
                            </m:nary>
                            <m:r>
                              <a:rPr lang="en-US" sz="1800" i="1">
                                <a:effectLst/>
                                <a:latin typeface="Cambria Math" panose="02040503050406030204" pitchFamily="18" charset="0"/>
                                <a:ea typeface="Aptos" panose="020B0004020202020204" pitchFamily="34" charset="0"/>
                                <a:cs typeface="Mangal" panose="02040503050203030202" pitchFamily="18" charset="0"/>
                              </a:rPr>
                              <m:t>−</m:t>
                            </m:r>
                            <m:sSub>
                              <m:sSubPr>
                                <m:ctrlPr>
                                  <a:rPr lang="en-US" sz="1800" i="1">
                                    <a:latin typeface="Cambria Math" panose="02040503050406030204" pitchFamily="18" charset="0"/>
                                    <a:ea typeface="Aptos" panose="020B0004020202020204" pitchFamily="34" charset="0"/>
                                    <a:cs typeface="Mangal" panose="02040503050203030202" pitchFamily="18" charset="0"/>
                                  </a:rPr>
                                </m:ctrlPr>
                              </m:sSubPr>
                              <m:e>
                                <m:r>
                                  <a:rPr lang="en-US" sz="1800" i="1">
                                    <a:latin typeface="Cambria Math" panose="02040503050406030204" pitchFamily="18" charset="0"/>
                                    <a:ea typeface="Aptos" panose="020B0004020202020204" pitchFamily="34" charset="0"/>
                                    <a:cs typeface="Mangal" panose="02040503050203030202" pitchFamily="18" charset="0"/>
                                  </a:rPr>
                                  <m:t>𝑅</m:t>
                                </m:r>
                              </m:e>
                              <m:sub>
                                <m:r>
                                  <a:rPr lang="en-US" sz="1800" i="1">
                                    <a:latin typeface="Cambria Math" panose="02040503050406030204" pitchFamily="18" charset="0"/>
                                    <a:ea typeface="Aptos" panose="020B0004020202020204" pitchFamily="34" charset="0"/>
                                    <a:cs typeface="Mangal" panose="02040503050203030202" pitchFamily="18" charset="0"/>
                                  </a:rPr>
                                  <m:t>𝑡</m:t>
                                </m:r>
                              </m:sub>
                            </m:sSub>
                          </m:e>
                        </m:mr>
                        <m:mr>
                          <m:e/>
                          <m:e>
                            <m:eqArr>
                              <m:eqArrPr>
                                <m:ctrlPr>
                                  <a:rPr lang="en-US" sz="1800" i="1">
                                    <a:latin typeface="Cambria Math" panose="02040503050406030204" pitchFamily="18" charset="0"/>
                                    <a:ea typeface="Aptos" panose="020B0004020202020204" pitchFamily="34" charset="0"/>
                                    <a:cs typeface="Mangal" panose="02040503050203030202" pitchFamily="18" charset="0"/>
                                  </a:rPr>
                                </m:ctrlPr>
                              </m:eqArrPr>
                              <m:e>
                                <m:eqArr>
                                  <m:eqArrPr>
                                    <m:ctrlPr>
                                      <a:rPr lang="en-US" sz="1800" i="1">
                                        <a:latin typeface="Cambria Math" panose="02040503050406030204" pitchFamily="18" charset="0"/>
                                        <a:ea typeface="Aptos" panose="020B0004020202020204" pitchFamily="34" charset="0"/>
                                        <a:cs typeface="Mangal" panose="02040503050203030202" pitchFamily="18" charset="0"/>
                                      </a:rPr>
                                    </m:ctrlPr>
                                  </m:eqArrPr>
                                  <m:e>
                                    <m:eqArr>
                                      <m:eqArrPr>
                                        <m:ctrlPr>
                                          <a:rPr lang="en-US" sz="1800" i="1">
                                            <a:latin typeface="Cambria Math" panose="02040503050406030204" pitchFamily="18" charset="0"/>
                                            <a:ea typeface="Aptos" panose="020B0004020202020204" pitchFamily="34" charset="0"/>
                                            <a:cs typeface="Mangal" panose="02040503050203030202" pitchFamily="18" charset="0"/>
                                          </a:rPr>
                                        </m:ctrlPr>
                                      </m:eqArrPr>
                                      <m:e>
                                        <m:r>
                                          <a:rPr lang="en-US" sz="1800" b="0" i="1" smtClean="0">
                                            <a:latin typeface="Cambria Math" panose="02040503050406030204" pitchFamily="18" charset="0"/>
                                            <a:ea typeface="Aptos" panose="020B0004020202020204" pitchFamily="34" charset="0"/>
                                            <a:cs typeface="Mangal" panose="02040503050203030202" pitchFamily="18" charset="0"/>
                                          </a:rPr>
                                          <m:t>𝑤h𝑒𝑟𝑒</m:t>
                                        </m:r>
                                        <m:r>
                                          <a:rPr lang="en-US" sz="1800" b="0" i="1" smtClean="0">
                                            <a:latin typeface="Cambria Math" panose="02040503050406030204" pitchFamily="18" charset="0"/>
                                            <a:ea typeface="Aptos" panose="020B0004020202020204" pitchFamily="34" charset="0"/>
                                            <a:cs typeface="Mangal" panose="02040503050203030202" pitchFamily="18" charset="0"/>
                                          </a:rPr>
                                          <m:t>,</m:t>
                                        </m:r>
                                      </m:e>
                                      <m:e>
                                        <m:sSub>
                                          <m:sSubPr>
                                            <m:ctrlPr>
                                              <a:rPr lang="en-US" sz="1800" i="1">
                                                <a:latin typeface="Cambria Math" panose="02040503050406030204" pitchFamily="18" charset="0"/>
                                                <a:ea typeface="Aptos" panose="020B0004020202020204" pitchFamily="34" charset="0"/>
                                                <a:cs typeface="Mangal" panose="02040503050203030202" pitchFamily="18" charset="0"/>
                                              </a:rPr>
                                            </m:ctrlPr>
                                          </m:sSubPr>
                                          <m:e>
                                            <m:r>
                                              <a:rPr lang="en-US" sz="1800" i="1">
                                                <a:latin typeface="Cambria Math" panose="02040503050406030204" pitchFamily="18" charset="0"/>
                                                <a:ea typeface="Aptos" panose="020B0004020202020204" pitchFamily="34" charset="0"/>
                                                <a:cs typeface="Mangal" panose="02040503050203030202" pitchFamily="18" charset="0"/>
                                              </a:rPr>
                                              <m:t>𝑅</m:t>
                                            </m:r>
                                          </m:e>
                                          <m:sub>
                                            <m:r>
                                              <a:rPr lang="en-US" sz="1800" i="1">
                                                <a:latin typeface="Cambria Math" panose="02040503050406030204" pitchFamily="18" charset="0"/>
                                                <a:ea typeface="Aptos" panose="020B0004020202020204" pitchFamily="34" charset="0"/>
                                                <a:cs typeface="Mangal" panose="02040503050203030202" pitchFamily="18" charset="0"/>
                                              </a:rPr>
                                              <m:t>𝑡</m:t>
                                            </m:r>
                                          </m:sub>
                                        </m:sSub>
                                        <m:r>
                                          <a:rPr lang="en-US" sz="1800">
                                            <a:effectLst/>
                                            <a:latin typeface="Cambria Math" panose="02040503050406030204" pitchFamily="18" charset="0"/>
                                            <a:ea typeface="Aptos" panose="020B0004020202020204" pitchFamily="34" charset="0"/>
                                            <a:cs typeface="Mangal" panose="02040503050203030202" pitchFamily="18" charset="0"/>
                                          </a:rPr>
                                          <m:t>=</m:t>
                                        </m:r>
                                        <m:nary>
                                          <m:naryPr>
                                            <m:chr m:val="∑"/>
                                            <m:supHide m:val="on"/>
                                            <m:ctrlPr>
                                              <a:rPr lang="en-US" sz="1800" i="1">
                                                <a:latin typeface="Cambria Math" panose="02040503050406030204" pitchFamily="18" charset="0"/>
                                                <a:cs typeface="Mangal" panose="02040503050203030202" pitchFamily="18" charset="0"/>
                                              </a:rPr>
                                            </m:ctrlPr>
                                          </m:naryPr>
                                          <m:sub>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r>
                                              <a:rPr lang="el-GR" sz="1800" i="1" smtClean="0">
                                                <a:latin typeface="Cambria Math" panose="02040503050406030204" pitchFamily="18" charset="0"/>
                                                <a:ea typeface="Cambria Math" panose="02040503050406030204" pitchFamily="18" charset="0"/>
                                                <a:cs typeface="Mangal" panose="02040503050203030202" pitchFamily="18" charset="0"/>
                                              </a:rPr>
                                              <m:t>ℛ</m:t>
                                            </m:r>
                                          </m:sub>
                                          <m:sup/>
                                          <m:e>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m:rPr>
                                                    <m:sty m:val="p"/>
                                                  </m:rPr>
                                                  <a:rPr lang="en-US" sz="1800" b="0" i="0" smtClean="0">
                                                    <a:latin typeface="Cambria Math" panose="02040503050406030204" pitchFamily="18" charset="0"/>
                                                    <a:ea typeface="Aptos" panose="020B0004020202020204" pitchFamily="34" charset="0"/>
                                                    <a:cs typeface="Mangal" panose="02040503050203030202" pitchFamily="18" charset="0"/>
                                                  </a:rPr>
                                                  <m:t>b</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𝐸𝑆</m:t>
                                                </m:r>
                                              </m:sup>
                                            </m:sSubSup>
                                          </m:e>
                                        </m:nary>
                                        <m:r>
                                          <a:rPr lang="en-US" sz="1800">
                                            <a:effectLst/>
                                            <a:latin typeface="Cambria Math" panose="02040503050406030204" pitchFamily="18" charset="0"/>
                                            <a:ea typeface="Aptos" panose="020B0004020202020204" pitchFamily="34" charset="0"/>
                                            <a:cs typeface="Mangal" panose="02040503050203030202" pitchFamily="18" charset="0"/>
                                          </a:rPr>
                                          <m:t> +</m:t>
                                        </m:r>
                                        <m:nary>
                                          <m:naryPr>
                                            <m:chr m:val="∑"/>
                                            <m:supHide m:val="on"/>
                                            <m:ctrlPr>
                                              <a:rPr lang="en-US" sz="1800" i="1">
                                                <a:latin typeface="Cambria Math" panose="02040503050406030204" pitchFamily="18" charset="0"/>
                                                <a:cs typeface="Mangal" panose="02040503050203030202" pitchFamily="18" charset="0"/>
                                              </a:rPr>
                                            </m:ctrlPr>
                                          </m:naryPr>
                                          <m:sub>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sSub>
                                              <m:sSubPr>
                                                <m:ctrlPr>
                                                  <a:rPr lang="en-US" sz="1800" i="1">
                                                    <a:latin typeface="Cambria Math" panose="02040503050406030204" pitchFamily="18" charset="0"/>
                                                    <a:ea typeface="Aptos" panose="020B0004020202020204" pitchFamily="34" charset="0"/>
                                                    <a:cs typeface="Mangal" panose="02040503050203030202" pitchFamily="18" charset="0"/>
                                                  </a:rPr>
                                                </m:ctrlPr>
                                              </m:sSubPr>
                                              <m:e>
                                                <m:r>
                                                  <a:rPr lang="en-US" sz="1800" i="1">
                                                    <a:latin typeface="Cambria Math" panose="02040503050406030204" pitchFamily="18" charset="0"/>
                                                    <a:ea typeface="Aptos" panose="020B0004020202020204" pitchFamily="34" charset="0"/>
                                                    <a:cs typeface="Mangal" panose="02040503050203030202" pitchFamily="18" charset="0"/>
                                                  </a:rPr>
                                                  <m:t>ℬ</m:t>
                                                </m:r>
                                              </m:e>
                                              <m:sub>
                                                <m:r>
                                                  <a:rPr lang="en-US" sz="1800" i="1">
                                                    <a:latin typeface="Cambria Math" panose="02040503050406030204" pitchFamily="18" charset="0"/>
                                                    <a:ea typeface="Aptos" panose="020B0004020202020204" pitchFamily="34" charset="0"/>
                                                    <a:cs typeface="Mangal" panose="02040503050203030202" pitchFamily="18" charset="0"/>
                                                  </a:rPr>
                                                  <m:t>𝑠𝑠</m:t>
                                                </m:r>
                                              </m:sub>
                                            </m:sSub>
                                          </m:sub>
                                          <m:sup/>
                                          <m:e>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𝑆𝑆</m:t>
                                                </m:r>
                                              </m:sup>
                                            </m:sSubSup>
                                          </m:e>
                                        </m:nary>
                                      </m:e>
                                    </m:eqArr>
                                  </m:e>
                                  <m:e>
                                    <m:r>
                                      <a:rPr lang="en-US" sz="1800" b="0" i="1" smtClean="0">
                                        <a:latin typeface="Cambria Math" panose="02040503050406030204" pitchFamily="18" charset="0"/>
                                        <a:ea typeface="Aptos" panose="020B0004020202020204" pitchFamily="34" charset="0"/>
                                        <a:cs typeface="Mangal" panose="02040503050203030202" pitchFamily="18" charset="0"/>
                                      </a:rPr>
                                      <m:t> </m:t>
                                    </m:r>
                                  </m:e>
                                </m:eqArr>
                              </m:e>
                              <m:e>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m:rPr>
                                        <m:sty m:val="p"/>
                                      </m:rPr>
                                      <a:rPr lang="en-US" sz="1800" b="0" i="0" smtClean="0">
                                        <a:latin typeface="Cambria Math" panose="02040503050406030204" pitchFamily="18" charset="0"/>
                                        <a:ea typeface="Aptos" panose="020B0004020202020204" pitchFamily="34" charset="0"/>
                                        <a:cs typeface="Mangal" panose="02040503050203030202" pitchFamily="18" charset="0"/>
                                      </a:rPr>
                                      <m:t>b</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sub>
                                  <m:sup>
                                    <m:r>
                                      <a:rPr lang="en-US" sz="1800" i="1">
                                        <a:latin typeface="Cambria Math" panose="02040503050406030204" pitchFamily="18" charset="0"/>
                                        <a:ea typeface="Aptos" panose="020B0004020202020204" pitchFamily="34" charset="0"/>
                                        <a:cs typeface="Mangal" panose="02040503050203030202" pitchFamily="18" charset="0"/>
                                      </a:rPr>
                                      <m:t>𝐸𝑆</m:t>
                                    </m:r>
                                  </m:sup>
                                </m:sSubSup>
                                <m:r>
                                  <a:rPr lang="en-US" sz="1800" b="0" i="1" smtClean="0">
                                    <a:latin typeface="Cambria Math" panose="02040503050406030204" pitchFamily="18" charset="0"/>
                                    <a:ea typeface="Cambria Math" panose="02040503050406030204" pitchFamily="18" charset="0"/>
                                    <a:cs typeface="Mangal" panose="02040503050203030202" pitchFamily="18" charset="0"/>
                                  </a:rPr>
                                  <m:t>≤</m:t>
                                </m:r>
                                <m:sSubSup>
                                  <m:sSubSupPr>
                                    <m:ctrlPr>
                                      <a:rPr lang="en-US" sz="1800" i="1">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m:rPr>
                                        <m:sty m:val="p"/>
                                      </m:rPr>
                                      <a:rPr lang="en-US" sz="1800" b="0" i="0" smtClean="0">
                                        <a:latin typeface="Cambria Math" panose="02040503050406030204" pitchFamily="18" charset="0"/>
                                        <a:ea typeface="Aptos" panose="020B0004020202020204" pitchFamily="34" charset="0"/>
                                        <a:cs typeface="Mangal" panose="02040503050203030202" pitchFamily="18" charset="0"/>
                                      </a:rPr>
                                      <m:t>b</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𝑡</m:t>
                                    </m:r>
                                    <m:r>
                                      <a:rPr lang="en-US" sz="1800" b="0" i="1" smtClean="0">
                                        <a:latin typeface="Cambria Math" panose="02040503050406030204" pitchFamily="18" charset="0"/>
                                        <a:ea typeface="Aptos" panose="020B0004020202020204" pitchFamily="34" charset="0"/>
                                        <a:cs typeface="Mangal" panose="02040503050203030202" pitchFamily="18" charset="0"/>
                                      </a:rPr>
                                      <m:t>−1 </m:t>
                                    </m:r>
                                  </m:sub>
                                  <m:sup>
                                    <m:r>
                                      <a:rPr lang="en-US" sz="1800" i="1">
                                        <a:latin typeface="Cambria Math" panose="02040503050406030204" pitchFamily="18" charset="0"/>
                                        <a:ea typeface="Aptos" panose="020B0004020202020204" pitchFamily="34" charset="0"/>
                                        <a:cs typeface="Mangal" panose="02040503050203030202" pitchFamily="18" charset="0"/>
                                      </a:rPr>
                                      <m:t>𝐸𝑆</m:t>
                                    </m:r>
                                  </m:sup>
                                </m:sSubSup>
                                <m:r>
                                  <a:rPr lang="en-US" sz="1800" b="0" i="1" smtClean="0">
                                    <a:latin typeface="Cambria Math" panose="02040503050406030204" pitchFamily="18" charset="0"/>
                                    <a:ea typeface="Aptos" panose="020B0004020202020204" pitchFamily="34" charset="0"/>
                                    <a:cs typeface="Mangal" panose="02040503050203030202" pitchFamily="18" charset="0"/>
                                  </a:rPr>
                                  <m:t>   ∀</m:t>
                                </m:r>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r>
                                  <a:rPr lang="el-GR" sz="1800" i="1">
                                    <a:latin typeface="Cambria Math" panose="02040503050406030204" pitchFamily="18" charset="0"/>
                                    <a:ea typeface="Cambria Math" panose="02040503050406030204" pitchFamily="18" charset="0"/>
                                    <a:cs typeface="Mangal" panose="02040503050203030202" pitchFamily="18" charset="0"/>
                                  </a:rPr>
                                  <m:t>ℛ</m:t>
                                </m:r>
                              </m:e>
                            </m:eqArr>
                          </m:e>
                        </m:mr>
                      </m:m>
                    </m:oMath>
                  </m:oMathPara>
                </a14:m>
                <a:endParaRPr lang="en-US" sz="2000" dirty="0"/>
              </a:p>
              <a:p>
                <a:pPr marL="342900" indent="-342900">
                  <a:buFont typeface="Arial" panose="020B0604020202020204" pitchFamily="34" charset="0"/>
                  <a:buChar char="•"/>
                </a:pPr>
                <a:r>
                  <a:rPr lang="en-US" sz="2000" dirty="0"/>
                  <a:t>Considering </a:t>
                </a:r>
                <a14:m>
                  <m:oMath xmlns:m="http://schemas.openxmlformats.org/officeDocument/2006/math">
                    <m:sSub>
                      <m:sSubPr>
                        <m:ctrlPr>
                          <a:rPr lang="en-US" sz="2000" i="1" smtClean="0">
                            <a:effectLst/>
                            <a:latin typeface="Cambria Math" panose="02040503050406030204" pitchFamily="18" charset="0"/>
                            <a:ea typeface="Aptos" panose="020B0004020202020204" pitchFamily="34" charset="0"/>
                            <a:cs typeface="Mangal" panose="02040503050203030202" pitchFamily="18" charset="0"/>
                          </a:rPr>
                        </m:ctrlPr>
                      </m:sSubPr>
                      <m:e>
                        <m:r>
                          <a:rPr lang="en-US" sz="2000" i="1">
                            <a:effectLst/>
                            <a:latin typeface="Cambria Math" panose="02040503050406030204" pitchFamily="18" charset="0"/>
                            <a:ea typeface="Aptos" panose="020B0004020202020204" pitchFamily="34" charset="0"/>
                            <a:cs typeface="Mangal" panose="02040503050203030202" pitchFamily="18" charset="0"/>
                          </a:rPr>
                          <m:t>𝑅</m:t>
                        </m:r>
                      </m:e>
                      <m:sub>
                        <m:r>
                          <a:rPr lang="en-US" sz="2000" i="1">
                            <a:effectLst/>
                            <a:latin typeface="Cambria Math" panose="02040503050406030204" pitchFamily="18" charset="0"/>
                            <a:ea typeface="Aptos" panose="020B0004020202020204" pitchFamily="34" charset="0"/>
                            <a:cs typeface="Mangal" panose="02040503050203030202" pitchFamily="18" charset="0"/>
                          </a:rPr>
                          <m:t>𝑡</m:t>
                        </m:r>
                      </m:sub>
                    </m:sSub>
                  </m:oMath>
                </a14:m>
                <a:r>
                  <a:rPr lang="en-US" sz="2000" dirty="0"/>
                  <a:t> as an optimization variable allows synchronization of islands.</a:t>
                </a:r>
              </a:p>
              <a:p>
                <a:pPr marL="342900" indent="-342900">
                  <a:buFont typeface="Arial" panose="020B0604020202020204" pitchFamily="34" charset="0"/>
                  <a:buChar char="•"/>
                </a:pPr>
                <a:r>
                  <a:rPr lang="en-US" sz="2000" dirty="0"/>
                  <a:t>GFMI are assigned to be root generator (</a:t>
                </a:r>
                <a14:m>
                  <m:oMath xmlns:m="http://schemas.openxmlformats.org/officeDocument/2006/math">
                    <m:sSubSup>
                      <m:sSubSupPr>
                        <m:ctrlPr>
                          <a:rPr lang="en-US" sz="2000" i="1" smtClean="0">
                            <a:latin typeface="Cambria Math" panose="02040503050406030204" pitchFamily="18" charset="0"/>
                            <a:ea typeface="Aptos" panose="020B0004020202020204" pitchFamily="34" charset="0"/>
                            <a:cs typeface="Mangal" panose="02040503050203030202" pitchFamily="18" charset="0"/>
                          </a:rPr>
                        </m:ctrlPr>
                      </m:sSubSupPr>
                      <m:e>
                        <m:r>
                          <a:rPr lang="en-US" sz="2000" i="1">
                            <a:latin typeface="Cambria Math" panose="02040503050406030204" pitchFamily="18" charset="0"/>
                            <a:ea typeface="Aptos" panose="020B0004020202020204" pitchFamily="34" charset="0"/>
                            <a:cs typeface="Mangal" panose="02040503050203030202" pitchFamily="18" charset="0"/>
                          </a:rPr>
                          <m:t>𝑦</m:t>
                        </m:r>
                      </m:e>
                      <m:sub>
                        <m:r>
                          <m:rPr>
                            <m:sty m:val="p"/>
                          </m:rPr>
                          <a:rPr lang="en-US" sz="2000" b="0" i="0" smtClean="0">
                            <a:latin typeface="Cambria Math" panose="02040503050406030204" pitchFamily="18" charset="0"/>
                            <a:ea typeface="Aptos" panose="020B0004020202020204" pitchFamily="34" charset="0"/>
                            <a:cs typeface="Mangal" panose="02040503050203030202" pitchFamily="18" charset="0"/>
                          </a:rPr>
                          <m:t>b</m:t>
                        </m:r>
                        <m:r>
                          <a:rPr lang="en-US" sz="2000">
                            <a:latin typeface="Cambria Math" panose="02040503050406030204" pitchFamily="18" charset="0"/>
                            <a:ea typeface="Aptos" panose="020B0004020202020204" pitchFamily="34" charset="0"/>
                            <a:cs typeface="Mangal" panose="02040503050203030202" pitchFamily="18" charset="0"/>
                          </a:rPr>
                          <m:t>,</m:t>
                        </m:r>
                        <m:r>
                          <a:rPr lang="en-US" sz="2000" i="1">
                            <a:latin typeface="Cambria Math" panose="02040503050406030204" pitchFamily="18" charset="0"/>
                            <a:ea typeface="Aptos" panose="020B0004020202020204" pitchFamily="34" charset="0"/>
                            <a:cs typeface="Mangal" panose="02040503050203030202" pitchFamily="18" charset="0"/>
                          </a:rPr>
                          <m:t>𝑡</m:t>
                        </m:r>
                        <m:r>
                          <a:rPr lang="en-US" sz="2000" b="0" i="1" smtClean="0">
                            <a:latin typeface="Cambria Math" panose="02040503050406030204" pitchFamily="18" charset="0"/>
                            <a:ea typeface="Aptos" panose="020B0004020202020204" pitchFamily="34" charset="0"/>
                            <a:cs typeface="Mangal" panose="02040503050203030202" pitchFamily="18" charset="0"/>
                          </a:rPr>
                          <m:t>=0</m:t>
                        </m:r>
                      </m:sub>
                      <m:sup>
                        <m:r>
                          <a:rPr lang="en-US" sz="2000" i="1">
                            <a:latin typeface="Cambria Math" panose="02040503050406030204" pitchFamily="18" charset="0"/>
                            <a:ea typeface="Aptos" panose="020B0004020202020204" pitchFamily="34" charset="0"/>
                            <a:cs typeface="Mangal" panose="02040503050203030202" pitchFamily="18" charset="0"/>
                          </a:rPr>
                          <m:t>𝐸𝑆</m:t>
                        </m:r>
                      </m:sup>
                    </m:sSubSup>
                  </m:oMath>
                </a14:m>
                <a:r>
                  <a:rPr lang="en-US" sz="2000" dirty="0"/>
                  <a:t> = 1) when the black start is initiated.</a:t>
                </a:r>
              </a:p>
              <a:p>
                <a:pPr marL="342900" indent="-342900">
                  <a:buFont typeface="Arial" panose="020B0604020202020204" pitchFamily="34" charset="0"/>
                  <a:buChar char="•"/>
                </a:pPr>
                <a:r>
                  <a:rPr lang="en-US" sz="2000" dirty="0"/>
                  <a:t>When a GFMI generator is switched to non-root status, the synchronizing binary variable (</a:t>
                </a:r>
                <a14:m>
                  <m:oMath xmlns:m="http://schemas.openxmlformats.org/officeDocument/2006/math">
                    <m:sSub>
                      <m:sSubPr>
                        <m:ctrlPr>
                          <a:rPr lang="en-US" sz="2000" b="0" i="1" smtClean="0">
                            <a:latin typeface="Cambria Math" panose="02040503050406030204" pitchFamily="18" charset="0"/>
                            <a:cs typeface="Mangal" panose="02040503050203030202" pitchFamily="18" charset="0"/>
                          </a:rPr>
                        </m:ctrlPr>
                      </m:sSubPr>
                      <m:e>
                        <m:r>
                          <a:rPr lang="en-US" sz="2000" b="0" i="1" smtClean="0">
                            <a:latin typeface="Cambria Math" panose="02040503050406030204" pitchFamily="18" charset="0"/>
                            <a:cs typeface="Mangal" panose="02040503050203030202" pitchFamily="18" charset="0"/>
                          </a:rPr>
                          <m:t>𝛿</m:t>
                        </m:r>
                      </m:e>
                      <m:sub>
                        <m:r>
                          <a:rPr lang="en-US" sz="2000" b="0" i="1" smtClean="0">
                            <a:latin typeface="Cambria Math" panose="02040503050406030204" pitchFamily="18" charset="0"/>
                            <a:cs typeface="Mangal" panose="02040503050203030202" pitchFamily="18" charset="0"/>
                          </a:rPr>
                          <m:t>𝑏</m:t>
                        </m:r>
                        <m:r>
                          <a:rPr lang="en-US" sz="2000" b="0" i="1" smtClean="0">
                            <a:latin typeface="Cambria Math" panose="02040503050406030204" pitchFamily="18" charset="0"/>
                            <a:cs typeface="Mangal" panose="02040503050203030202" pitchFamily="18" charset="0"/>
                          </a:rPr>
                          <m:t>,</m:t>
                        </m:r>
                        <m:r>
                          <a:rPr lang="en-US" sz="2000" b="0" i="1" smtClean="0">
                            <a:latin typeface="Cambria Math" panose="02040503050406030204" pitchFamily="18" charset="0"/>
                            <a:cs typeface="Mangal" panose="02040503050203030202" pitchFamily="18" charset="0"/>
                          </a:rPr>
                          <m:t>𝑡</m:t>
                        </m:r>
                      </m:sub>
                    </m:sSub>
                  </m:oMath>
                </a14:m>
                <a:r>
                  <a:rPr lang="en-US" sz="2000" dirty="0"/>
                  <a:t>) is activated, as:</a:t>
                </a:r>
              </a:p>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ea typeface="Aptos" panose="020B0004020202020204" pitchFamily="34" charset="0"/>
                              <a:cs typeface="Mangal" panose="02040503050203030202" pitchFamily="18" charset="0"/>
                            </a:rPr>
                          </m:ctrlPr>
                        </m:sSubSupPr>
                        <m:e>
                          <m:r>
                            <a:rPr lang="en-US" sz="1800" i="1">
                              <a:latin typeface="Cambria Math" panose="02040503050406030204" pitchFamily="18" charset="0"/>
                              <a:ea typeface="Aptos" panose="020B0004020202020204" pitchFamily="34" charset="0"/>
                              <a:cs typeface="Mangal" panose="02040503050203030202" pitchFamily="18" charset="0"/>
                            </a:rPr>
                            <m:t>𝑦</m:t>
                          </m:r>
                        </m:e>
                        <m:sub>
                          <m:r>
                            <m:rPr>
                              <m:sty m:val="p"/>
                            </m:rPr>
                            <a:rPr lang="en-US" sz="1800" b="0" i="0" smtClean="0">
                              <a:latin typeface="Cambria Math" panose="02040503050406030204" pitchFamily="18" charset="0"/>
                              <a:ea typeface="Aptos" panose="020B0004020202020204" pitchFamily="34" charset="0"/>
                              <a:cs typeface="Mangal" panose="02040503050203030202" pitchFamily="18" charset="0"/>
                            </a:rPr>
                            <m:t>b</m:t>
                          </m:r>
                          <m:r>
                            <a:rPr lang="en-US" sz="1800">
                              <a:latin typeface="Cambria Math" panose="02040503050406030204" pitchFamily="18" charset="0"/>
                              <a:ea typeface="Aptos" panose="020B0004020202020204" pitchFamily="34" charset="0"/>
                              <a:cs typeface="Mangal" panose="02040503050203030202" pitchFamily="18" charset="0"/>
                            </a:rPr>
                            <m:t>,</m:t>
                          </m:r>
                          <m:r>
                            <a:rPr lang="en-US" sz="1800" b="0" i="1" smtClean="0">
                              <a:latin typeface="Cambria Math" panose="02040503050406030204" pitchFamily="18" charset="0"/>
                              <a:ea typeface="Aptos" panose="020B0004020202020204" pitchFamily="34" charset="0"/>
                              <a:cs typeface="Mangal" panose="02040503050203030202" pitchFamily="18" charset="0"/>
                            </a:rPr>
                            <m:t>𝜏</m:t>
                          </m:r>
                        </m:sub>
                        <m:sup>
                          <m:r>
                            <a:rPr lang="en-US" sz="1800" b="0" i="1" smtClean="0">
                              <a:latin typeface="Cambria Math" panose="02040503050406030204" pitchFamily="18" charset="0"/>
                              <a:ea typeface="Aptos" panose="020B0004020202020204" pitchFamily="34" charset="0"/>
                              <a:cs typeface="Mangal" panose="02040503050203030202" pitchFamily="18" charset="0"/>
                            </a:rPr>
                            <m:t>𝐸𝑆</m:t>
                          </m:r>
                        </m:sup>
                      </m:sSubSup>
                      <m:r>
                        <a:rPr lang="en-US" sz="1800" b="0" i="1" smtClean="0">
                          <a:latin typeface="Cambria Math" panose="02040503050406030204" pitchFamily="18" charset="0"/>
                          <a:ea typeface="Aptos" panose="020B0004020202020204" pitchFamily="34" charset="0"/>
                          <a:cs typeface="Mangal" panose="02040503050203030202" pitchFamily="18" charset="0"/>
                        </a:rPr>
                        <m:t>=1−</m:t>
                      </m:r>
                      <m:nary>
                        <m:naryPr>
                          <m:chr m:val="∑"/>
                          <m:supHide m:val="on"/>
                          <m:ctrlPr>
                            <a:rPr lang="en-US" sz="1800" b="0" i="1" smtClean="0">
                              <a:latin typeface="Cambria Math" panose="02040503050406030204" pitchFamily="18" charset="0"/>
                              <a:cs typeface="Mangal" panose="02040503050203030202" pitchFamily="18" charset="0"/>
                            </a:rPr>
                          </m:ctrlPr>
                        </m:naryPr>
                        <m:sub>
                          <m:r>
                            <m:rPr>
                              <m:brk m:alnAt="7"/>
                            </m:rPr>
                            <a:rPr lang="en-US" sz="1800" b="0" i="1" smtClean="0">
                              <a:latin typeface="Cambria Math" panose="02040503050406030204" pitchFamily="18" charset="0"/>
                              <a:cs typeface="Mangal" panose="02040503050203030202" pitchFamily="18" charset="0"/>
                            </a:rPr>
                            <m:t>𝑡</m:t>
                          </m:r>
                          <m:r>
                            <a:rPr lang="en-US" sz="1800" b="0" i="1" smtClean="0">
                              <a:latin typeface="Cambria Math" panose="02040503050406030204" pitchFamily="18" charset="0"/>
                              <a:cs typeface="Mangal" panose="02040503050203030202" pitchFamily="18" charset="0"/>
                            </a:rPr>
                            <m:t>∈</m:t>
                          </m:r>
                          <m:d>
                            <m:dPr>
                              <m:begChr m:val="["/>
                              <m:endChr m:val="]"/>
                              <m:ctrlPr>
                                <a:rPr lang="en-US" sz="1800" b="0" i="1" smtClean="0">
                                  <a:latin typeface="Cambria Math" panose="02040503050406030204" pitchFamily="18" charset="0"/>
                                  <a:cs typeface="Mangal" panose="02040503050203030202" pitchFamily="18" charset="0"/>
                                </a:rPr>
                              </m:ctrlPr>
                            </m:dPr>
                            <m:e>
                              <m:sSub>
                                <m:sSubPr>
                                  <m:ctrlPr>
                                    <a:rPr lang="en-US" sz="1800" b="0" i="1" smtClean="0">
                                      <a:latin typeface="Cambria Math" panose="02040503050406030204" pitchFamily="18" charset="0"/>
                                      <a:cs typeface="Mangal" panose="02040503050203030202" pitchFamily="18" charset="0"/>
                                    </a:rPr>
                                  </m:ctrlPr>
                                </m:sSubPr>
                                <m:e>
                                  <m:r>
                                    <a:rPr lang="en-US" sz="1800" b="0" i="1" smtClean="0">
                                      <a:latin typeface="Cambria Math" panose="02040503050406030204" pitchFamily="18" charset="0"/>
                                      <a:cs typeface="Mangal" panose="02040503050203030202" pitchFamily="18" charset="0"/>
                                    </a:rPr>
                                    <m:t>𝑡</m:t>
                                  </m:r>
                                </m:e>
                                <m:sub>
                                  <m:r>
                                    <a:rPr lang="en-US" sz="1800" b="0" i="1" smtClean="0">
                                      <a:latin typeface="Cambria Math" panose="02040503050406030204" pitchFamily="18" charset="0"/>
                                      <a:cs typeface="Mangal" panose="02040503050203030202" pitchFamily="18" charset="0"/>
                                    </a:rPr>
                                    <m:t>0</m:t>
                                  </m:r>
                                </m:sub>
                              </m:sSub>
                              <m:r>
                                <a:rPr lang="en-US" sz="1800" b="0" i="1" smtClean="0">
                                  <a:latin typeface="Cambria Math" panose="02040503050406030204" pitchFamily="18" charset="0"/>
                                  <a:cs typeface="Mangal" panose="02040503050203030202" pitchFamily="18" charset="0"/>
                                </a:rPr>
                                <m:t>,</m:t>
                              </m:r>
                              <m:r>
                                <a:rPr lang="en-US" sz="1800" b="0" i="1" smtClean="0">
                                  <a:latin typeface="Cambria Math" panose="02040503050406030204" pitchFamily="18" charset="0"/>
                                  <a:cs typeface="Mangal" panose="02040503050203030202" pitchFamily="18" charset="0"/>
                                </a:rPr>
                                <m:t>𝜏</m:t>
                              </m:r>
                            </m:e>
                          </m:d>
                        </m:sub>
                        <m:sup/>
                        <m:e>
                          <m:sSub>
                            <m:sSubPr>
                              <m:ctrlPr>
                                <a:rPr lang="en-US" sz="1800" b="0" i="1" smtClean="0">
                                  <a:latin typeface="Cambria Math" panose="02040503050406030204" pitchFamily="18" charset="0"/>
                                  <a:cs typeface="Mangal" panose="02040503050203030202" pitchFamily="18" charset="0"/>
                                </a:rPr>
                              </m:ctrlPr>
                            </m:sSubPr>
                            <m:e>
                              <m:r>
                                <a:rPr lang="en-US" sz="1800" b="0" i="1" smtClean="0">
                                  <a:latin typeface="Cambria Math" panose="02040503050406030204" pitchFamily="18" charset="0"/>
                                  <a:cs typeface="Mangal" panose="02040503050203030202" pitchFamily="18" charset="0"/>
                                </a:rPr>
                                <m:t>𝛿</m:t>
                              </m:r>
                            </m:e>
                            <m:sub>
                              <m:r>
                                <a:rPr lang="en-US" sz="1800" b="0" i="1" smtClean="0">
                                  <a:latin typeface="Cambria Math" panose="02040503050406030204" pitchFamily="18" charset="0"/>
                                  <a:cs typeface="Mangal" panose="02040503050203030202" pitchFamily="18" charset="0"/>
                                </a:rPr>
                                <m:t>𝑏</m:t>
                              </m:r>
                              <m:r>
                                <a:rPr lang="en-US" sz="1800" b="0" i="1" smtClean="0">
                                  <a:latin typeface="Cambria Math" panose="02040503050406030204" pitchFamily="18" charset="0"/>
                                  <a:cs typeface="Mangal" panose="02040503050203030202" pitchFamily="18" charset="0"/>
                                </a:rPr>
                                <m:t>,</m:t>
                              </m:r>
                              <m:r>
                                <a:rPr lang="en-US" sz="1800" b="0" i="1" smtClean="0">
                                  <a:latin typeface="Cambria Math" panose="02040503050406030204" pitchFamily="18" charset="0"/>
                                  <a:cs typeface="Mangal" panose="02040503050203030202" pitchFamily="18" charset="0"/>
                                </a:rPr>
                                <m:t>𝑡</m:t>
                              </m:r>
                            </m:sub>
                          </m:sSub>
                        </m:e>
                      </m:nary>
                      <m:r>
                        <a:rPr lang="en-US" sz="1800" b="1" i="0" smtClean="0">
                          <a:latin typeface="Cambria Math" panose="02040503050406030204" pitchFamily="18" charset="0"/>
                          <a:cs typeface="Mangal" panose="02040503050203030202" pitchFamily="18" charset="0"/>
                        </a:rPr>
                        <m:t> </m:t>
                      </m:r>
                      <m:r>
                        <a:rPr lang="en-US" sz="1800" b="1" i="1" smtClean="0">
                          <a:latin typeface="Cambria Math" panose="02040503050406030204" pitchFamily="18" charset="0"/>
                          <a:cs typeface="Mangal" panose="02040503050203030202" pitchFamily="18" charset="0"/>
                        </a:rPr>
                        <m:t>∀</m:t>
                      </m:r>
                      <m:r>
                        <a:rPr lang="en-US" sz="1800" i="1">
                          <a:latin typeface="Cambria Math" panose="02040503050406030204" pitchFamily="18" charset="0"/>
                          <a:ea typeface="Aptos" panose="020B0004020202020204" pitchFamily="34" charset="0"/>
                          <a:cs typeface="Mangal" panose="02040503050203030202" pitchFamily="18" charset="0"/>
                        </a:rPr>
                        <m:t>𝑏</m:t>
                      </m:r>
                      <m:r>
                        <a:rPr lang="en-US" sz="1800">
                          <a:latin typeface="Cambria Math" panose="02040503050406030204" pitchFamily="18" charset="0"/>
                          <a:ea typeface="Aptos" panose="020B0004020202020204" pitchFamily="34" charset="0"/>
                          <a:cs typeface="Mangal" panose="02040503050203030202" pitchFamily="18" charset="0"/>
                        </a:rPr>
                        <m:t>∈</m:t>
                      </m:r>
                      <m:r>
                        <a:rPr lang="el-GR" sz="1800" i="1">
                          <a:latin typeface="Cambria Math" panose="02040503050406030204" pitchFamily="18" charset="0"/>
                          <a:ea typeface="Cambria Math" panose="02040503050406030204" pitchFamily="18" charset="0"/>
                          <a:cs typeface="Mangal" panose="02040503050203030202" pitchFamily="18" charset="0"/>
                        </a:rPr>
                        <m:t>ℛ</m:t>
                      </m:r>
                    </m:oMath>
                  </m:oMathPara>
                </a14:m>
                <a:endParaRPr lang="en-US" sz="1800" b="1" dirty="0"/>
              </a:p>
              <a:p>
                <a:pPr marL="342900" indent="-342900">
                  <a:buFont typeface="Arial" panose="020B0604020202020204" pitchFamily="34" charset="0"/>
                  <a:buChar char="•"/>
                </a:pPr>
                <a:endParaRPr lang="en-US" sz="2000" dirty="0"/>
              </a:p>
              <a:p>
                <a:endParaRPr lang="en-US" sz="2000" b="1" dirty="0"/>
              </a:p>
              <a:p>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sz="2000" dirty="0"/>
              </a:p>
              <a:p>
                <a:endParaRPr lang="en-US" sz="2000" dirty="0"/>
              </a:p>
            </p:txBody>
          </p:sp>
        </mc:Choice>
        <mc:Fallback xmlns="">
          <p:sp>
            <p:nvSpPr>
              <p:cNvPr id="7" name="Content Placeholder 3">
                <a:extLst>
                  <a:ext uri="{FF2B5EF4-FFF2-40B4-BE49-F238E27FC236}">
                    <a16:creationId xmlns:a16="http://schemas.microsoft.com/office/drawing/2014/main" id="{08506285-D617-6666-6915-CA7C1ED5ECDD}"/>
                  </a:ext>
                </a:extLst>
              </p:cNvPr>
              <p:cNvSpPr>
                <a:spLocks noGrp="1" noRot="1" noChangeAspect="1" noMove="1" noResize="1" noEditPoints="1" noAdjustHandles="1" noChangeArrowheads="1" noChangeShapeType="1" noTextEdit="1"/>
              </p:cNvSpPr>
              <p:nvPr>
                <p:ph sz="quarter" idx="13"/>
              </p:nvPr>
            </p:nvSpPr>
            <p:spPr>
              <a:xfrm>
                <a:off x="129112" y="1133475"/>
                <a:ext cx="8960387" cy="5457825"/>
              </a:xfrm>
              <a:blipFill>
                <a:blip r:embed="rId3"/>
                <a:stretch>
                  <a:fillRect l="-612" t="-90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11564A-883A-D547-C7CE-8AC9D89FF818}"/>
                  </a:ext>
                </a:extLst>
              </p:cNvPr>
              <p:cNvSpPr txBox="1"/>
              <p:nvPr/>
            </p:nvSpPr>
            <p:spPr>
              <a:xfrm>
                <a:off x="8872637" y="1474028"/>
                <a:ext cx="3319363" cy="3168881"/>
              </a:xfrm>
              <a:prstGeom prst="rect">
                <a:avLst/>
              </a:prstGeom>
              <a:noFill/>
              <a:ln>
                <a:solidFill>
                  <a:srgbClr val="FFC000"/>
                </a:solidFill>
              </a:ln>
            </p:spPr>
            <p:txBody>
              <a:bodyPr wrap="square">
                <a:spAutoFit/>
              </a:bodyPr>
              <a:lstStyle/>
              <a:p>
                <a:r>
                  <a:rPr lang="en-US" sz="1600" b="1" dirty="0">
                    <a:latin typeface="Cambria Math" panose="02040503050406030204" pitchFamily="18" charset="0"/>
                    <a:ea typeface="Aptos" panose="020B0004020202020204" pitchFamily="34" charset="0"/>
                    <a:cs typeface="Mangal" panose="02040503050203030202" pitchFamily="18" charset="0"/>
                  </a:rPr>
                  <a:t>Nomenclature</a:t>
                </a:r>
                <a:r>
                  <a:rPr lang="en-US" sz="1600" dirty="0">
                    <a:latin typeface="Cambria Math" panose="02040503050406030204" pitchFamily="18" charset="0"/>
                    <a:ea typeface="Aptos" panose="020B0004020202020204" pitchFamily="34" charset="0"/>
                    <a:cs typeface="Mangal" panose="02040503050203030202" pitchFamily="18" charset="0"/>
                  </a:rPr>
                  <a:t>:</a:t>
                </a:r>
              </a:p>
              <a:p>
                <a14:m>
                  <m:oMath xmlns:m="http://schemas.openxmlformats.org/officeDocument/2006/math">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i="1">
                            <a:effectLst/>
                            <a:latin typeface="Cambria Math" panose="02040503050406030204" pitchFamily="18" charset="0"/>
                            <a:ea typeface="Aptos" panose="020B0004020202020204" pitchFamily="34" charset="0"/>
                            <a:cs typeface="Mangal" panose="02040503050203030202" pitchFamily="18" charset="0"/>
                          </a:rPr>
                          <m:t>𝑦</m:t>
                        </m:r>
                      </m:e>
                      <m:sub>
                        <m:r>
                          <a:rPr lang="en-US" sz="1600" i="1">
                            <a:effectLst/>
                            <a:latin typeface="Cambria Math" panose="02040503050406030204" pitchFamily="18" charset="0"/>
                            <a:ea typeface="Aptos" panose="020B0004020202020204" pitchFamily="34" charset="0"/>
                            <a:cs typeface="Mangal" panose="02040503050203030202" pitchFamily="18" charset="0"/>
                          </a:rPr>
                          <m:t>𝑖</m:t>
                        </m:r>
                        <m:r>
                          <a:rPr lang="en-US" sz="1600" b="0" i="1" smtClean="0">
                            <a:effectLst/>
                            <a:latin typeface="Cambria Math" panose="02040503050406030204" pitchFamily="18" charset="0"/>
                            <a:ea typeface="Aptos" panose="020B0004020202020204" pitchFamily="34" charset="0"/>
                            <a:cs typeface="Mangal" panose="02040503050203030202" pitchFamily="18" charset="0"/>
                          </a:rPr>
                          <m:t>𝑗</m:t>
                        </m:r>
                      </m:sub>
                      <m:sup>
                        <m:r>
                          <a:rPr lang="en-US" sz="1600" b="0" i="1" smtClean="0">
                            <a:effectLst/>
                            <a:latin typeface="Cambria Math" panose="02040503050406030204" pitchFamily="18" charset="0"/>
                            <a:ea typeface="Aptos" panose="020B0004020202020204" pitchFamily="34" charset="0"/>
                            <a:cs typeface="Mangal" panose="02040503050203030202" pitchFamily="18" charset="0"/>
                          </a:rPr>
                          <m:t>𝐿</m:t>
                        </m:r>
                      </m:sup>
                    </m:sSubSup>
                  </m:oMath>
                </a14:m>
                <a:r>
                  <a:rPr lang="en-US" sz="1600" dirty="0"/>
                  <a:t>: status of line (i, j)</a:t>
                </a:r>
              </a:p>
              <a:p>
                <a14:m>
                  <m:oMath xmlns:m="http://schemas.openxmlformats.org/officeDocument/2006/math">
                    <m:r>
                      <a:rPr lang="en-US" sz="1600" i="1" smtClean="0">
                        <a:latin typeface="Cambria Math" panose="02040503050406030204" pitchFamily="18" charset="0"/>
                        <a:ea typeface="Aptos" panose="020B0004020202020204" pitchFamily="34" charset="0"/>
                        <a:cs typeface="Mangal" panose="02040503050203030202" pitchFamily="18" charset="0"/>
                      </a:rPr>
                      <m:t>ℒ</m:t>
                    </m:r>
                  </m:oMath>
                </a14:m>
                <a:r>
                  <a:rPr lang="en-US" sz="1600" dirty="0">
                    <a:latin typeface="Cambria Math" panose="02040503050406030204" pitchFamily="18" charset="0"/>
                    <a:ea typeface="Aptos" panose="020B0004020202020204" pitchFamily="34" charset="0"/>
                    <a:cs typeface="Mangal" panose="02040503050203030202" pitchFamily="18" charset="0"/>
                  </a:rPr>
                  <a:t>: set of lines</a:t>
                </a:r>
              </a:p>
              <a:p>
                <a14:m>
                  <m:oMath xmlns:m="http://schemas.openxmlformats.org/officeDocument/2006/math">
                    <m:sSubSup>
                      <m:sSubSup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SupPr>
                      <m:e>
                        <m:r>
                          <a:rPr lang="en-US" sz="1600" i="1">
                            <a:effectLst/>
                            <a:latin typeface="Cambria Math" panose="02040503050406030204" pitchFamily="18" charset="0"/>
                            <a:ea typeface="Aptos" panose="020B0004020202020204" pitchFamily="34" charset="0"/>
                            <a:cs typeface="Mangal" panose="02040503050203030202" pitchFamily="18" charset="0"/>
                          </a:rPr>
                          <m:t>𝑦</m:t>
                        </m:r>
                      </m:e>
                      <m:sub>
                        <m:r>
                          <a:rPr lang="en-US" sz="1600" i="1">
                            <a:effectLst/>
                            <a:latin typeface="Cambria Math" panose="02040503050406030204" pitchFamily="18" charset="0"/>
                            <a:ea typeface="Aptos" panose="020B0004020202020204" pitchFamily="34" charset="0"/>
                            <a:cs typeface="Mangal" panose="02040503050203030202" pitchFamily="18" charset="0"/>
                          </a:rPr>
                          <m:t>𝑖</m:t>
                        </m:r>
                      </m:sub>
                      <m:sup>
                        <m:r>
                          <a:rPr lang="en-US" sz="1600" i="1">
                            <a:effectLst/>
                            <a:latin typeface="Cambria Math" panose="02040503050406030204" pitchFamily="18" charset="0"/>
                            <a:ea typeface="Aptos" panose="020B0004020202020204" pitchFamily="34" charset="0"/>
                            <a:cs typeface="Mangal" panose="02040503050203030202" pitchFamily="18" charset="0"/>
                          </a:rPr>
                          <m:t>𝐵</m:t>
                        </m:r>
                      </m:sup>
                    </m:sSubSup>
                  </m:oMath>
                </a14:m>
                <a:r>
                  <a:rPr lang="en-US" sz="1600" dirty="0"/>
                  <a:t>: status of </a:t>
                </a:r>
                <a:r>
                  <a:rPr lang="en-US" sz="1600" dirty="0" err="1"/>
                  <a:t>i</a:t>
                </a:r>
                <a:r>
                  <a:rPr lang="en-US" sz="1600" baseline="30000" dirty="0" err="1"/>
                  <a:t>th</a:t>
                </a:r>
                <a:r>
                  <a:rPr lang="en-US" sz="1600" dirty="0"/>
                  <a:t> bus</a:t>
                </a:r>
              </a:p>
              <a:p>
                <a14:m>
                  <m:oMath xmlns:m="http://schemas.openxmlformats.org/officeDocument/2006/math">
                    <m:r>
                      <a:rPr lang="en-US" sz="1600" i="1" smtClean="0">
                        <a:latin typeface="Cambria Math" panose="02040503050406030204" pitchFamily="18" charset="0"/>
                        <a:ea typeface="Aptos" panose="020B0004020202020204" pitchFamily="34" charset="0"/>
                        <a:cs typeface="Mangal" panose="02040503050203030202" pitchFamily="18" charset="0"/>
                      </a:rPr>
                      <m:t>ℬ</m:t>
                    </m:r>
                  </m:oMath>
                </a14:m>
                <a:r>
                  <a:rPr lang="en-US" sz="1600" dirty="0"/>
                  <a:t>: set of buses</a:t>
                </a:r>
              </a:p>
              <a:p>
                <a14:m>
                  <m:oMath xmlns:m="http://schemas.openxmlformats.org/officeDocument/2006/math">
                    <m:sSubSup>
                      <m:sSubSupPr>
                        <m:ctrlPr>
                          <a:rPr lang="en-US" sz="1600" i="1" smtClean="0">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𝑦</m:t>
                        </m:r>
                      </m:e>
                      <m:sub>
                        <m:r>
                          <a:rPr lang="en-US" sz="1600" i="1">
                            <a:latin typeface="Cambria Math" panose="02040503050406030204" pitchFamily="18" charset="0"/>
                            <a:ea typeface="Aptos" panose="020B0004020202020204" pitchFamily="34" charset="0"/>
                            <a:cs typeface="Mangal" panose="02040503050203030202" pitchFamily="18" charset="0"/>
                          </a:rPr>
                          <m:t>𝑏</m:t>
                        </m:r>
                        <m:r>
                          <a:rPr lang="en-US" sz="1600">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b="0" i="1" smtClean="0">
                            <a:latin typeface="Cambria Math" panose="02040503050406030204" pitchFamily="18" charset="0"/>
                            <a:ea typeface="Aptos" panose="020B0004020202020204" pitchFamily="34" charset="0"/>
                            <a:cs typeface="Mangal" panose="02040503050203030202" pitchFamily="18" charset="0"/>
                          </a:rPr>
                          <m:t>𝑆𝑆</m:t>
                        </m:r>
                      </m:sup>
                    </m:sSubSup>
                  </m:oMath>
                </a14:m>
                <a:r>
                  <a:rPr lang="en-US" sz="1600" dirty="0"/>
                  <a:t>: status of substation bus</a:t>
                </a:r>
              </a:p>
              <a:p>
                <a14:m>
                  <m:oMath xmlns:m="http://schemas.openxmlformats.org/officeDocument/2006/math">
                    <m:sSub>
                      <m:sSubPr>
                        <m:ctrlPr>
                          <a:rPr lang="en-US" sz="1600" i="1" smtClean="0">
                            <a:latin typeface="Cambria Math" panose="02040503050406030204" pitchFamily="18" charset="0"/>
                            <a:ea typeface="Aptos" panose="020B0004020202020204" pitchFamily="34" charset="0"/>
                            <a:cs typeface="Mangal" panose="02040503050203030202" pitchFamily="18" charset="0"/>
                          </a:rPr>
                        </m:ctrlPr>
                      </m:sSubPr>
                      <m:e>
                        <m:r>
                          <a:rPr lang="en-US" sz="1600" i="1">
                            <a:latin typeface="Cambria Math" panose="02040503050406030204" pitchFamily="18" charset="0"/>
                            <a:ea typeface="Aptos" panose="020B0004020202020204" pitchFamily="34" charset="0"/>
                            <a:cs typeface="Mangal" panose="02040503050203030202" pitchFamily="18" charset="0"/>
                          </a:rPr>
                          <m:t>ℬ</m:t>
                        </m:r>
                      </m:e>
                      <m:sub>
                        <m:r>
                          <a:rPr lang="en-US" sz="1600" i="1">
                            <a:latin typeface="Cambria Math" panose="02040503050406030204" pitchFamily="18" charset="0"/>
                            <a:ea typeface="Aptos" panose="020B0004020202020204" pitchFamily="34" charset="0"/>
                            <a:cs typeface="Mangal" panose="02040503050203030202" pitchFamily="18" charset="0"/>
                          </a:rPr>
                          <m:t>𝑠𝑠</m:t>
                        </m:r>
                      </m:sub>
                    </m:sSub>
                  </m:oMath>
                </a14:m>
                <a:r>
                  <a:rPr lang="en-US" sz="1600" dirty="0"/>
                  <a:t>: set of substation buses</a:t>
                </a:r>
              </a:p>
              <a:p>
                <a14:m>
                  <m:oMath xmlns:m="http://schemas.openxmlformats.org/officeDocument/2006/math">
                    <m:sSub>
                      <m:sSubPr>
                        <m:ctrlPr>
                          <a:rPr lang="en-US" sz="1600" i="1" smtClean="0">
                            <a:effectLst/>
                            <a:latin typeface="Cambria Math" panose="02040503050406030204" pitchFamily="18" charset="0"/>
                            <a:ea typeface="Aptos" panose="020B0004020202020204" pitchFamily="34" charset="0"/>
                            <a:cs typeface="Mangal" panose="02040503050203030202" pitchFamily="18" charset="0"/>
                          </a:rPr>
                        </m:ctrlPr>
                      </m:sSubPr>
                      <m:e>
                        <m:r>
                          <a:rPr lang="en-US" sz="1600" i="1">
                            <a:effectLst/>
                            <a:latin typeface="Cambria Math" panose="02040503050406030204" pitchFamily="18" charset="0"/>
                            <a:ea typeface="Aptos" panose="020B0004020202020204" pitchFamily="34" charset="0"/>
                            <a:cs typeface="Mangal" panose="02040503050203030202" pitchFamily="18" charset="0"/>
                          </a:rPr>
                          <m:t>𝑅</m:t>
                        </m:r>
                      </m:e>
                      <m:sub>
                        <m:r>
                          <a:rPr lang="en-US" sz="1600" i="1">
                            <a:effectLst/>
                            <a:latin typeface="Cambria Math" panose="02040503050406030204" pitchFamily="18" charset="0"/>
                            <a:ea typeface="Aptos" panose="020B0004020202020204" pitchFamily="34" charset="0"/>
                            <a:cs typeface="Mangal" panose="02040503050203030202" pitchFamily="18" charset="0"/>
                          </a:rPr>
                          <m:t>𝑡</m:t>
                        </m:r>
                      </m:sub>
                    </m:sSub>
                  </m:oMath>
                </a14:m>
                <a:r>
                  <a:rPr lang="en-US" sz="1600" dirty="0"/>
                  <a:t>: number of root buses, i.e., grid-forming inverters</a:t>
                </a:r>
              </a:p>
              <a:p>
                <a14:m>
                  <m:oMath xmlns:m="http://schemas.openxmlformats.org/officeDocument/2006/math">
                    <m:sSubSup>
                      <m:sSubSupPr>
                        <m:ctrlPr>
                          <a:rPr lang="en-US" sz="1600" i="1" smtClean="0">
                            <a:latin typeface="Cambria Math" panose="02040503050406030204" pitchFamily="18" charset="0"/>
                            <a:ea typeface="Aptos" panose="020B0004020202020204" pitchFamily="34" charset="0"/>
                            <a:cs typeface="Mangal" panose="02040503050203030202" pitchFamily="18" charset="0"/>
                          </a:rPr>
                        </m:ctrlPr>
                      </m:sSubSupPr>
                      <m:e>
                        <m:r>
                          <a:rPr lang="en-US" sz="1600" i="1">
                            <a:latin typeface="Cambria Math" panose="02040503050406030204" pitchFamily="18" charset="0"/>
                            <a:ea typeface="Aptos" panose="020B0004020202020204" pitchFamily="34" charset="0"/>
                            <a:cs typeface="Mangal" panose="02040503050203030202" pitchFamily="18" charset="0"/>
                          </a:rPr>
                          <m:t>𝑦</m:t>
                        </m:r>
                      </m:e>
                      <m:sub>
                        <m:r>
                          <a:rPr lang="en-US" sz="1600" i="1">
                            <a:latin typeface="Cambria Math" panose="02040503050406030204" pitchFamily="18" charset="0"/>
                            <a:ea typeface="Aptos" panose="020B0004020202020204" pitchFamily="34" charset="0"/>
                            <a:cs typeface="Mangal" panose="02040503050203030202" pitchFamily="18" charset="0"/>
                          </a:rPr>
                          <m:t>𝑖</m:t>
                        </m:r>
                        <m:r>
                          <a:rPr lang="en-US" sz="1600">
                            <a:latin typeface="Cambria Math" panose="02040503050406030204" pitchFamily="18" charset="0"/>
                            <a:ea typeface="Aptos" panose="020B0004020202020204" pitchFamily="34" charset="0"/>
                            <a:cs typeface="Mangal" panose="02040503050203030202" pitchFamily="18" charset="0"/>
                          </a:rPr>
                          <m:t>,</m:t>
                        </m:r>
                        <m:r>
                          <a:rPr lang="en-US" sz="1600" i="1">
                            <a:latin typeface="Cambria Math" panose="02040503050406030204" pitchFamily="18" charset="0"/>
                            <a:ea typeface="Aptos" panose="020B0004020202020204" pitchFamily="34" charset="0"/>
                            <a:cs typeface="Mangal" panose="02040503050203030202" pitchFamily="18" charset="0"/>
                          </a:rPr>
                          <m:t>𝑡</m:t>
                        </m:r>
                      </m:sub>
                      <m:sup>
                        <m:r>
                          <a:rPr lang="en-US" sz="1600" i="1">
                            <a:latin typeface="Cambria Math" panose="02040503050406030204" pitchFamily="18" charset="0"/>
                            <a:ea typeface="Aptos" panose="020B0004020202020204" pitchFamily="34" charset="0"/>
                            <a:cs typeface="Mangal" panose="02040503050203030202" pitchFamily="18" charset="0"/>
                          </a:rPr>
                          <m:t>𝐸𝑆</m:t>
                        </m:r>
                      </m:sup>
                    </m:sSubSup>
                  </m:oMath>
                </a14:m>
                <a:r>
                  <a:rPr lang="en-US" sz="1600" dirty="0"/>
                  <a:t>: status of GFMI as a root generator</a:t>
                </a:r>
              </a:p>
              <a:p>
                <a14:m>
                  <m:oMath xmlns:m="http://schemas.openxmlformats.org/officeDocument/2006/math">
                    <m:r>
                      <a:rPr lang="el-GR" sz="1600" i="1">
                        <a:latin typeface="Cambria Math" panose="02040503050406030204" pitchFamily="18" charset="0"/>
                        <a:ea typeface="Cambria Math" panose="02040503050406030204" pitchFamily="18" charset="0"/>
                        <a:cs typeface="Mangal" panose="02040503050203030202" pitchFamily="18" charset="0"/>
                      </a:rPr>
                      <m:t>ℛ</m:t>
                    </m:r>
                  </m:oMath>
                </a14:m>
                <a:r>
                  <a:rPr lang="en-US" sz="1600" dirty="0"/>
                  <a:t>: set of buses with GFMI.</a:t>
                </a:r>
              </a:p>
            </p:txBody>
          </p:sp>
        </mc:Choice>
        <mc:Fallback xmlns="">
          <p:sp>
            <p:nvSpPr>
              <p:cNvPr id="8" name="TextBox 7">
                <a:extLst>
                  <a:ext uri="{FF2B5EF4-FFF2-40B4-BE49-F238E27FC236}">
                    <a16:creationId xmlns:a16="http://schemas.microsoft.com/office/drawing/2014/main" id="{3211564A-883A-D547-C7CE-8AC9D89FF818}"/>
                  </a:ext>
                </a:extLst>
              </p:cNvPr>
              <p:cNvSpPr txBox="1">
                <a:spLocks noRot="1" noChangeAspect="1" noMove="1" noResize="1" noEditPoints="1" noAdjustHandles="1" noChangeArrowheads="1" noChangeShapeType="1" noTextEdit="1"/>
              </p:cNvSpPr>
              <p:nvPr/>
            </p:nvSpPr>
            <p:spPr>
              <a:xfrm>
                <a:off x="8872637" y="1474028"/>
                <a:ext cx="3319363" cy="3168881"/>
              </a:xfrm>
              <a:prstGeom prst="rect">
                <a:avLst/>
              </a:prstGeom>
              <a:blipFill>
                <a:blip r:embed="rId4"/>
                <a:stretch>
                  <a:fillRect l="-731" t="-575" b="-1341"/>
                </a:stretch>
              </a:blipFill>
              <a:ln>
                <a:solidFill>
                  <a:srgbClr val="FFC000"/>
                </a:solid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DD74D77A-DF10-C6A9-757E-130C69BF4F42}"/>
              </a:ext>
            </a:extLst>
          </p:cNvPr>
          <p:cNvSpPr txBox="1"/>
          <p:nvPr/>
        </p:nvSpPr>
        <p:spPr>
          <a:xfrm>
            <a:off x="11650980" y="6659880"/>
            <a:ext cx="480060" cy="198120"/>
          </a:xfrm>
          <a:prstGeom prst="rect">
            <a:avLst/>
          </a:prstGeom>
        </p:spPr>
        <p:txBody>
          <a:bodyPr vert="horz" wrap="square" lIns="91440" tIns="45720" rIns="91440" bIns="45720" rtlCol="0" anchor="b">
            <a:noAutofit/>
          </a:bodyPr>
          <a:lstStyle/>
          <a:p>
            <a:pPr algn="r"/>
            <a:fld id="{72C58619-349D-41B0-B6F0-DF366BDD536C}" type="slidenum">
              <a:rPr lang="en-US" sz="1200" b="1" smtClean="0">
                <a:latin typeface="+mn-lt"/>
              </a:rPr>
              <a:t>22</a:t>
            </a:fld>
            <a:endParaRPr lang="en-US" sz="1200" b="1" dirty="0">
              <a:latin typeface="+mn-lt"/>
            </a:endParaRPr>
          </a:p>
        </p:txBody>
      </p:sp>
    </p:spTree>
    <p:extLst>
      <p:ext uri="{BB962C8B-B14F-4D97-AF65-F5344CB8AC3E}">
        <p14:creationId xmlns:p14="http://schemas.microsoft.com/office/powerpoint/2010/main" val="4270003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Mitigation of Inrush Current during BS</a:t>
            </a:r>
          </a:p>
        </p:txBody>
      </p:sp>
      <p:sp>
        <p:nvSpPr>
          <p:cNvPr id="6" name="Text Placeholder 2">
            <a:extLst>
              <a:ext uri="{FF2B5EF4-FFF2-40B4-BE49-F238E27FC236}">
                <a16:creationId xmlns:a16="http://schemas.microsoft.com/office/drawing/2014/main" id="{C99C35BB-4F6D-4658-A7D2-DC71A81A33AB}"/>
              </a:ext>
            </a:extLst>
          </p:cNvPr>
          <p:cNvSpPr>
            <a:spLocks noGrp="1"/>
          </p:cNvSpPr>
          <p:nvPr>
            <p:ph type="body" sz="quarter" idx="11"/>
          </p:nvPr>
        </p:nvSpPr>
        <p:spPr>
          <a:xfrm>
            <a:off x="60456" y="912467"/>
            <a:ext cx="5090966" cy="666750"/>
          </a:xfrm>
        </p:spPr>
        <p:txBody>
          <a:bodyPr/>
          <a:lstStyle/>
          <a:p>
            <a:r>
              <a:rPr lang="en-US" sz="3200" dirty="0"/>
              <a:t>Voltage Reduction Function</a:t>
            </a:r>
          </a:p>
        </p:txBody>
      </p:sp>
      <p:sp>
        <p:nvSpPr>
          <p:cNvPr id="7" name="Text Placeholder 2">
            <a:extLst>
              <a:ext uri="{FF2B5EF4-FFF2-40B4-BE49-F238E27FC236}">
                <a16:creationId xmlns:a16="http://schemas.microsoft.com/office/drawing/2014/main" id="{3F68BEE7-B7C6-4374-9A0B-4C9BBAD022AB}"/>
              </a:ext>
            </a:extLst>
          </p:cNvPr>
          <p:cNvSpPr txBox="1">
            <a:spLocks/>
          </p:cNvSpPr>
          <p:nvPr/>
        </p:nvSpPr>
        <p:spPr>
          <a:xfrm>
            <a:off x="103459" y="3840333"/>
            <a:ext cx="4665453" cy="66675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3600" b="1" i="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Switch Blocking Function</a:t>
            </a:r>
          </a:p>
        </p:txBody>
      </p:sp>
      <mc:AlternateContent xmlns:mc="http://schemas.openxmlformats.org/markup-compatibility/2006" xmlns:a14="http://schemas.microsoft.com/office/drawing/2010/main">
        <mc:Choice Requires="a14">
          <p:sp>
            <p:nvSpPr>
              <p:cNvPr id="12" name="Text Placeholder 3">
                <a:extLst>
                  <a:ext uri="{FF2B5EF4-FFF2-40B4-BE49-F238E27FC236}">
                    <a16:creationId xmlns:a16="http://schemas.microsoft.com/office/drawing/2014/main" id="{00266297-162A-4DF2-A706-A46A17AD61A1}"/>
                  </a:ext>
                </a:extLst>
              </p:cNvPr>
              <p:cNvSpPr txBox="1">
                <a:spLocks/>
              </p:cNvSpPr>
              <p:nvPr/>
            </p:nvSpPr>
            <p:spPr>
              <a:xfrm>
                <a:off x="103459" y="1361849"/>
                <a:ext cx="11926616" cy="1034992"/>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Fuse status indicator function is used to decide whether activating the voltage reduction function of the grid-forming inverter (GFMI):</a:t>
                </a:r>
              </a:p>
              <a:p>
                <a:pPr marL="0" indent="0" algn="ctr">
                  <a:buNone/>
                </a:pPr>
                <a14:m>
                  <m:oMath xmlns:m="http://schemas.openxmlformats.org/officeDocument/2006/math">
                    <m:sSub>
                      <m:sSubPr>
                        <m:ctrlPr>
                          <a:rPr lang="en-US" sz="2200" i="1">
                            <a:latin typeface="Cambria Math" panose="02040503050406030204" pitchFamily="18" charset="0"/>
                          </a:rPr>
                        </m:ctrlPr>
                      </m:sSubPr>
                      <m:e>
                        <m:r>
                          <a:rPr lang="en-US" sz="2200" b="1" i="1">
                            <a:latin typeface="Cambria Math" panose="02040503050406030204" pitchFamily="18" charset="0"/>
                          </a:rPr>
                          <m:t>𝒗</m:t>
                        </m:r>
                      </m:e>
                      <m:sub>
                        <m:r>
                          <a:rPr lang="en-US" sz="2200" i="1">
                            <a:latin typeface="Cambria Math" panose="02040503050406030204" pitchFamily="18" charset="0"/>
                          </a:rPr>
                          <m:t>𝑏</m:t>
                        </m:r>
                        <m:r>
                          <a:rPr lang="en-US" sz="2200">
                            <a:latin typeface="Cambria Math" panose="02040503050406030204" pitchFamily="18" charset="0"/>
                          </a:rPr>
                          <m:t>,</m:t>
                        </m:r>
                        <m:r>
                          <a:rPr lang="en-US" sz="2200" i="1">
                            <a:latin typeface="Cambria Math" panose="02040503050406030204" pitchFamily="18" charset="0"/>
                          </a:rPr>
                          <m:t>𝑡</m:t>
                        </m:r>
                      </m:sub>
                    </m:sSub>
                    <m:r>
                      <a:rPr lang="en-US" sz="2200">
                        <a:latin typeface="Cambria Math" panose="02040503050406030204" pitchFamily="18" charset="0"/>
                      </a:rPr>
                      <m:t>≤</m:t>
                    </m:r>
                    <m:d>
                      <m:dPr>
                        <m:begChr m:val="⌈"/>
                        <m:endChr m:val="⌉"/>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b="1" i="1">
                                <a:latin typeface="Cambria Math" panose="02040503050406030204" pitchFamily="18" charset="0"/>
                              </a:rPr>
                              <m:t>𝒗</m:t>
                            </m:r>
                          </m:e>
                          <m:sub>
                            <m:r>
                              <a:rPr lang="en-US" sz="2200" i="1">
                                <a:latin typeface="Cambria Math" panose="02040503050406030204" pitchFamily="18" charset="0"/>
                              </a:rPr>
                              <m:t>𝑏</m:t>
                            </m:r>
                          </m:sub>
                        </m:sSub>
                      </m:e>
                    </m:d>
                    <m:r>
                      <a:rPr lang="en-US" sz="2200">
                        <a:latin typeface="Cambria Math" panose="02040503050406030204" pitchFamily="18" charset="0"/>
                      </a:rPr>
                      <m:t>+</m:t>
                    </m:r>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O</m:t>
                        </m:r>
                      </m:e>
                      <m:lim>
                        <m:r>
                          <a:rPr lang="en-US" sz="2200" i="1">
                            <a:latin typeface="Cambria Math" panose="02040503050406030204" pitchFamily="18" charset="0"/>
                          </a:rPr>
                          <m:t>𝑙</m:t>
                        </m:r>
                        <m:r>
                          <a:rPr lang="en-US" sz="2200">
                            <a:latin typeface="Cambria Math" panose="02040503050406030204" pitchFamily="18" charset="0"/>
                          </a:rPr>
                          <m:t>∈</m:t>
                        </m:r>
                        <m:sSub>
                          <m:sSubPr>
                            <m:ctrlPr>
                              <a:rPr lang="en-US" sz="2200" i="1">
                                <a:latin typeface="Cambria Math" panose="02040503050406030204" pitchFamily="18" charset="0"/>
                              </a:rPr>
                            </m:ctrlPr>
                          </m:sSubPr>
                          <m:e>
                            <m:r>
                              <a:rPr lang="en-US" sz="2200">
                                <a:latin typeface="Cambria Math" panose="02040503050406030204" pitchFamily="18" charset="0"/>
                              </a:rPr>
                              <m:t> </m:t>
                            </m:r>
                            <m:r>
                              <m:rPr>
                                <m:sty m:val="p"/>
                              </m:rPr>
                              <a:rPr lang="en-US" sz="2200">
                                <a:latin typeface="Cambria Math" panose="02040503050406030204" pitchFamily="18" charset="0"/>
                              </a:rPr>
                              <m:t>L</m:t>
                            </m:r>
                          </m:e>
                          <m:sub>
                            <m:r>
                              <a:rPr lang="en-US" sz="2200" i="1">
                                <a:latin typeface="Cambria Math" panose="02040503050406030204" pitchFamily="18" charset="0"/>
                              </a:rPr>
                              <m:t>𝑚</m:t>
                            </m:r>
                          </m:sub>
                        </m:sSub>
                      </m:lim>
                    </m:limLow>
                    <m:d>
                      <m:dPr>
                        <m:ctrlPr>
                          <a:rPr lang="en-US" sz="2200" i="1">
                            <a:latin typeface="Cambria Math" panose="02040503050406030204" pitchFamily="18" charset="0"/>
                          </a:rPr>
                        </m:ctrlPr>
                      </m:dPr>
                      <m:e>
                        <m:sSubSup>
                          <m:sSubSupPr>
                            <m:ctrlPr>
                              <a:rPr lang="en-US" sz="2200" i="1">
                                <a:latin typeface="Cambria Math" panose="02040503050406030204" pitchFamily="18" charset="0"/>
                              </a:rPr>
                            </m:ctrlPr>
                          </m:sSubSupPr>
                          <m:e>
                            <m:r>
                              <a:rPr lang="en-US" sz="2200" b="1" i="1">
                                <a:latin typeface="Cambria Math" panose="02040503050406030204" pitchFamily="18" charset="0"/>
                              </a:rPr>
                              <m:t>𝒚</m:t>
                            </m:r>
                          </m:e>
                          <m:sub>
                            <m:r>
                              <a:rPr lang="en-US" sz="2200" i="1">
                                <a:latin typeface="Cambria Math" panose="02040503050406030204" pitchFamily="18" charset="0"/>
                              </a:rPr>
                              <m:t>𝑙</m:t>
                            </m:r>
                          </m:sub>
                          <m:sup>
                            <m:r>
                              <m:rPr>
                                <m:sty m:val="p"/>
                              </m:rPr>
                              <a:rPr lang="en-US" sz="2200">
                                <a:latin typeface="Cambria Math" panose="02040503050406030204" pitchFamily="18" charset="0"/>
                              </a:rPr>
                              <m:t>F</m:t>
                            </m:r>
                          </m:sup>
                        </m:sSubSup>
                      </m:e>
                    </m:d>
                    <m:r>
                      <a:rPr lang="en-US" sz="2200">
                        <a:latin typeface="Cambria Math" panose="02040503050406030204" pitchFamily="18" charset="0"/>
                      </a:rPr>
                      <m:t>∘</m:t>
                    </m:r>
                    <m:d>
                      <m:dPr>
                        <m:ctrlPr>
                          <a:rPr lang="en-US" sz="2200" i="1">
                            <a:latin typeface="Cambria Math" panose="02040503050406030204" pitchFamily="18" charset="0"/>
                          </a:rPr>
                        </m:ctrlPr>
                      </m:dPr>
                      <m:e>
                        <m:sSup>
                          <m:sSupPr>
                            <m:ctrlPr>
                              <a:rPr lang="en-US" sz="2200" i="1">
                                <a:latin typeface="Cambria Math" panose="02040503050406030204" pitchFamily="18" charset="0"/>
                              </a:rPr>
                            </m:ctrlPr>
                          </m:sSupPr>
                          <m:e>
                            <m:r>
                              <a:rPr lang="en-US" sz="2200" b="1" i="1">
                                <a:latin typeface="Cambria Math" panose="02040503050406030204" pitchFamily="18" charset="0"/>
                              </a:rPr>
                              <m:t>𝒗</m:t>
                            </m:r>
                          </m:e>
                          <m:sup>
                            <m:r>
                              <m:rPr>
                                <m:nor/>
                              </m:rPr>
                              <a:rPr lang="en-US" sz="2200"/>
                              <m:t>red</m:t>
                            </m:r>
                            <m:r>
                              <m:rPr>
                                <m:nor/>
                              </m:rPr>
                              <a:rPr lang="en-US" sz="2200" i="1"/>
                              <m:t> </m:t>
                            </m:r>
                          </m:sup>
                        </m:sSup>
                        <m:r>
                          <a:rPr lang="en-US" sz="2200" i="1">
                            <a:latin typeface="Cambria Math" panose="02040503050406030204" pitchFamily="18" charset="0"/>
                          </a:rPr>
                          <m:t>−</m:t>
                        </m:r>
                        <m:d>
                          <m:dPr>
                            <m:begChr m:val="⌈"/>
                            <m:endChr m:val="⌉"/>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b="1" i="1">
                                    <a:latin typeface="Cambria Math" panose="02040503050406030204" pitchFamily="18" charset="0"/>
                                  </a:rPr>
                                  <m:t>𝒗</m:t>
                                </m:r>
                              </m:e>
                              <m:sub>
                                <m:r>
                                  <a:rPr lang="en-US" sz="2200" i="1">
                                    <a:latin typeface="Cambria Math" panose="02040503050406030204" pitchFamily="18" charset="0"/>
                                  </a:rPr>
                                  <m:t>𝑏</m:t>
                                </m:r>
                              </m:sub>
                            </m:sSub>
                          </m:e>
                        </m:d>
                      </m:e>
                    </m:d>
                    <m:r>
                      <a:rPr lang="en-US" sz="2200">
                        <a:latin typeface="Cambria Math" panose="02040503050406030204" pitchFamily="18" charset="0"/>
                      </a:rPr>
                      <m:t>,</m:t>
                    </m:r>
                    <m:sSub>
                      <m:sSubPr>
                        <m:ctrlPr>
                          <a:rPr lang="en-US" sz="2200" i="1">
                            <a:latin typeface="Cambria Math" panose="02040503050406030204" pitchFamily="18" charset="0"/>
                          </a:rPr>
                        </m:ctrlPr>
                      </m:sSubPr>
                      <m:e>
                        <m:r>
                          <a:rPr lang="en-US" sz="2200" b="1" i="1">
                            <a:latin typeface="Cambria Math" panose="02040503050406030204" pitchFamily="18" charset="0"/>
                          </a:rPr>
                          <m:t>𝒗</m:t>
                        </m:r>
                      </m:e>
                      <m:sub>
                        <m:r>
                          <a:rPr lang="en-US" sz="2200" i="1">
                            <a:latin typeface="Cambria Math" panose="02040503050406030204" pitchFamily="18" charset="0"/>
                          </a:rPr>
                          <m:t>𝑏</m:t>
                        </m:r>
                        <m:r>
                          <a:rPr lang="en-US" sz="2200">
                            <a:latin typeface="Cambria Math" panose="02040503050406030204" pitchFamily="18" charset="0"/>
                          </a:rPr>
                          <m:t>,</m:t>
                        </m:r>
                        <m:r>
                          <a:rPr lang="en-US" sz="2200" i="1">
                            <a:latin typeface="Cambria Math" panose="02040503050406030204" pitchFamily="18" charset="0"/>
                          </a:rPr>
                          <m:t>𝑡</m:t>
                        </m:r>
                      </m:sub>
                    </m:sSub>
                    <m:r>
                      <a:rPr lang="en-US" sz="2200">
                        <a:latin typeface="Cambria Math" panose="02040503050406030204" pitchFamily="18" charset="0"/>
                      </a:rPr>
                      <m:t>≥</m:t>
                    </m:r>
                    <m:d>
                      <m:dPr>
                        <m:begChr m:val="⌊"/>
                        <m:endChr m:val="⌋"/>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b="1" i="1">
                                <a:latin typeface="Cambria Math" panose="02040503050406030204" pitchFamily="18" charset="0"/>
                              </a:rPr>
                              <m:t>𝒗</m:t>
                            </m:r>
                          </m:e>
                          <m:sub>
                            <m:r>
                              <a:rPr lang="en-US" sz="2200" i="1">
                                <a:latin typeface="Cambria Math" panose="02040503050406030204" pitchFamily="18" charset="0"/>
                              </a:rPr>
                              <m:t>𝑏</m:t>
                            </m:r>
                          </m:sub>
                        </m:sSub>
                      </m:e>
                    </m:d>
                    <m:r>
                      <a:rPr lang="en-US" sz="2200">
                        <a:latin typeface="Cambria Math" panose="02040503050406030204" pitchFamily="18" charset="0"/>
                      </a:rPr>
                      <m:t>+</m:t>
                    </m:r>
                    <m:limLow>
                      <m:limLowPr>
                        <m:ctrlPr>
                          <a:rPr lang="en-US" sz="2200" i="1">
                            <a:latin typeface="Cambria Math" panose="02040503050406030204" pitchFamily="18" charset="0"/>
                          </a:rPr>
                        </m:ctrlPr>
                      </m:limLowPr>
                      <m:e>
                        <m:r>
                          <m:rPr>
                            <m:sty m:val="p"/>
                          </m:rPr>
                          <a:rPr lang="en-US" sz="2200">
                            <a:latin typeface="Cambria Math" panose="02040503050406030204" pitchFamily="18" charset="0"/>
                          </a:rPr>
                          <m:t>O</m:t>
                        </m:r>
                      </m:e>
                      <m:lim>
                        <m:r>
                          <a:rPr lang="en-US" sz="2200" i="1">
                            <a:latin typeface="Cambria Math" panose="02040503050406030204" pitchFamily="18" charset="0"/>
                          </a:rPr>
                          <m:t>𝑙</m:t>
                        </m:r>
                        <m:r>
                          <a:rPr lang="en-US" sz="2200">
                            <a:latin typeface="Cambria Math" panose="02040503050406030204" pitchFamily="18" charset="0"/>
                          </a:rPr>
                          <m:t>∈</m:t>
                        </m:r>
                        <m:sSub>
                          <m:sSubPr>
                            <m:ctrlPr>
                              <a:rPr lang="en-US" sz="2200" i="1">
                                <a:latin typeface="Cambria Math" panose="02040503050406030204" pitchFamily="18" charset="0"/>
                              </a:rPr>
                            </m:ctrlPr>
                          </m:sSubPr>
                          <m:e>
                            <m:r>
                              <a:rPr lang="en-US" sz="2200">
                                <a:latin typeface="Cambria Math" panose="02040503050406030204" pitchFamily="18" charset="0"/>
                              </a:rPr>
                              <m:t> </m:t>
                            </m:r>
                            <m:r>
                              <m:rPr>
                                <m:sty m:val="p"/>
                              </m:rPr>
                              <a:rPr lang="en-US" sz="2200">
                                <a:latin typeface="Cambria Math" panose="02040503050406030204" pitchFamily="18" charset="0"/>
                              </a:rPr>
                              <m:t>L</m:t>
                            </m:r>
                          </m:e>
                          <m:sub>
                            <m:r>
                              <a:rPr lang="en-US" sz="2200" i="1">
                                <a:latin typeface="Cambria Math" panose="02040503050406030204" pitchFamily="18" charset="0"/>
                              </a:rPr>
                              <m:t>𝑚</m:t>
                            </m:r>
                          </m:sub>
                        </m:sSub>
                      </m:lim>
                    </m:limLow>
                    <m:d>
                      <m:dPr>
                        <m:ctrlPr>
                          <a:rPr lang="en-US" sz="2200" i="1">
                            <a:latin typeface="Cambria Math" panose="02040503050406030204" pitchFamily="18" charset="0"/>
                          </a:rPr>
                        </m:ctrlPr>
                      </m:dPr>
                      <m:e>
                        <m:sSubSup>
                          <m:sSubSupPr>
                            <m:ctrlPr>
                              <a:rPr lang="en-US" sz="2200" i="1">
                                <a:latin typeface="Cambria Math" panose="02040503050406030204" pitchFamily="18" charset="0"/>
                              </a:rPr>
                            </m:ctrlPr>
                          </m:sSubSupPr>
                          <m:e>
                            <m:r>
                              <a:rPr lang="en-US" sz="2200" b="1" i="1">
                                <a:latin typeface="Cambria Math" panose="02040503050406030204" pitchFamily="18" charset="0"/>
                              </a:rPr>
                              <m:t>𝒚</m:t>
                            </m:r>
                          </m:e>
                          <m:sub>
                            <m:r>
                              <a:rPr lang="en-US" sz="2200" i="1">
                                <a:latin typeface="Cambria Math" panose="02040503050406030204" pitchFamily="18" charset="0"/>
                              </a:rPr>
                              <m:t>𝑙</m:t>
                            </m:r>
                          </m:sub>
                          <m:sup>
                            <m:r>
                              <m:rPr>
                                <m:sty m:val="p"/>
                              </m:rPr>
                              <a:rPr lang="en-US" sz="2200">
                                <a:latin typeface="Cambria Math" panose="02040503050406030204" pitchFamily="18" charset="0"/>
                              </a:rPr>
                              <m:t>F</m:t>
                            </m:r>
                          </m:sup>
                        </m:sSubSup>
                      </m:e>
                    </m:d>
                    <m:r>
                      <a:rPr lang="en-US" sz="2200">
                        <a:latin typeface="Cambria Math" panose="02040503050406030204" pitchFamily="18" charset="0"/>
                      </a:rPr>
                      <m:t>∘</m:t>
                    </m:r>
                    <m:d>
                      <m:dPr>
                        <m:ctrlPr>
                          <a:rPr lang="en-US" sz="2200" i="1">
                            <a:latin typeface="Cambria Math" panose="02040503050406030204" pitchFamily="18" charset="0"/>
                          </a:rPr>
                        </m:ctrlPr>
                      </m:dPr>
                      <m:e>
                        <m:sSup>
                          <m:sSupPr>
                            <m:ctrlPr>
                              <a:rPr lang="en-US" sz="2200" i="1">
                                <a:latin typeface="Cambria Math" panose="02040503050406030204" pitchFamily="18" charset="0"/>
                              </a:rPr>
                            </m:ctrlPr>
                          </m:sSupPr>
                          <m:e>
                            <m:r>
                              <a:rPr lang="en-US" sz="2200" b="1" i="1">
                                <a:latin typeface="Cambria Math" panose="02040503050406030204" pitchFamily="18" charset="0"/>
                              </a:rPr>
                              <m:t>𝒗</m:t>
                            </m:r>
                          </m:e>
                          <m:sup>
                            <m:r>
                              <m:rPr>
                                <m:nor/>
                              </m:rPr>
                              <a:rPr lang="en-US" sz="2200"/>
                              <m:t>red</m:t>
                            </m:r>
                            <m:r>
                              <m:rPr>
                                <m:nor/>
                              </m:rPr>
                              <a:rPr lang="en-US" sz="2200" i="1"/>
                              <m:t> </m:t>
                            </m:r>
                          </m:sup>
                        </m:sSup>
                        <m:r>
                          <a:rPr lang="en-US" sz="2200" i="1">
                            <a:latin typeface="Cambria Math" panose="02040503050406030204" pitchFamily="18" charset="0"/>
                          </a:rPr>
                          <m:t>−</m:t>
                        </m:r>
                        <m:d>
                          <m:dPr>
                            <m:begChr m:val="⌊"/>
                            <m:endChr m:val="⌋"/>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b="1" i="1">
                                    <a:latin typeface="Cambria Math" panose="02040503050406030204" pitchFamily="18" charset="0"/>
                                  </a:rPr>
                                  <m:t>𝒗</m:t>
                                </m:r>
                              </m:e>
                              <m:sub>
                                <m:r>
                                  <a:rPr lang="en-US" sz="2200" i="1">
                                    <a:latin typeface="Cambria Math" panose="02040503050406030204" pitchFamily="18" charset="0"/>
                                  </a:rPr>
                                  <m:t>𝑏</m:t>
                                </m:r>
                              </m:sub>
                            </m:sSub>
                          </m:e>
                        </m:d>
                      </m:e>
                    </m:d>
                    <m:r>
                      <a:rPr lang="en-US" sz="2200">
                        <a:latin typeface="Cambria Math" panose="02040503050406030204" pitchFamily="18" charset="0"/>
                      </a:rPr>
                      <m:t>,∀</m:t>
                    </m:r>
                    <m:r>
                      <a:rPr lang="en-US" sz="2200" i="1">
                        <a:latin typeface="Cambria Math" panose="02040503050406030204" pitchFamily="18" charset="0"/>
                      </a:rPr>
                      <m:t>𝑏</m:t>
                    </m:r>
                    <m:r>
                      <a:rPr lang="en-US" sz="2200">
                        <a:latin typeface="Cambria Math" panose="02040503050406030204" pitchFamily="18" charset="0"/>
                      </a:rPr>
                      <m:t>∈</m:t>
                    </m:r>
                    <m:sSup>
                      <m:sSupPr>
                        <m:ctrlPr>
                          <a:rPr lang="en-US" sz="2200" i="1">
                            <a:latin typeface="Cambria Math" panose="02040503050406030204" pitchFamily="18" charset="0"/>
                          </a:rPr>
                        </m:ctrlPr>
                      </m:sSupPr>
                      <m:e>
                        <m:r>
                          <a:rPr lang="en-US" sz="2200">
                            <a:latin typeface="Cambria Math" panose="02040503050406030204" pitchFamily="18" charset="0"/>
                          </a:rPr>
                          <m:t> </m:t>
                        </m:r>
                        <m:r>
                          <m:rPr>
                            <m:sty m:val="p"/>
                          </m:rPr>
                          <a:rPr lang="en-US" sz="2200">
                            <a:latin typeface="Cambria Math" panose="02040503050406030204" pitchFamily="18" charset="0"/>
                          </a:rPr>
                          <m:t>B</m:t>
                        </m:r>
                      </m:e>
                      <m:sup>
                        <m:r>
                          <m:rPr>
                            <m:sty m:val="p"/>
                          </m:rPr>
                          <a:rPr lang="en-US" sz="2200">
                            <a:latin typeface="Cambria Math" panose="02040503050406030204" pitchFamily="18" charset="0"/>
                          </a:rPr>
                          <m:t>GFMI</m:t>
                        </m:r>
                      </m:sup>
                    </m:sSup>
                  </m:oMath>
                </a14:m>
                <a:r>
                  <a:rPr lang="en-US" sz="2200" dirty="0"/>
                  <a:t>,</a:t>
                </a:r>
              </a:p>
              <a:p>
                <a:pPr marL="0" indent="0">
                  <a:buNone/>
                </a:pPr>
                <a:r>
                  <a:rPr lang="en-US" dirty="0"/>
                  <a:t>where “ </a:t>
                </a:r>
                <a:r>
                  <a:rPr lang="en-US" dirty="0">
                    <a:latin typeface="Times New Roman" panose="02020603050405020304" pitchFamily="18" charset="0"/>
                    <a:cs typeface="Times New Roman" panose="02020603050405020304" pitchFamily="18" charset="0"/>
                  </a:rPr>
                  <a:t>ͦ</a:t>
                </a:r>
                <a:r>
                  <a:rPr lang="en-US" dirty="0"/>
                  <a:t> ” represents the </a:t>
                </a:r>
                <a:r>
                  <a:rPr lang="en-US" dirty="0" err="1"/>
                  <a:t>Hadarmard</a:t>
                </a:r>
                <a:r>
                  <a:rPr lang="en-US" dirty="0"/>
                  <a:t> product, “O(</a:t>
                </a:r>
                <a:r>
                  <a:rPr lang="en-US" dirty="0">
                    <a:latin typeface="Times New Roman" panose="02020603050405020304" pitchFamily="18" charset="0"/>
                    <a:cs typeface="Times New Roman" panose="02020603050405020304" pitchFamily="18" charset="0"/>
                  </a:rPr>
                  <a:t>·</a:t>
                </a:r>
                <a:r>
                  <a:rPr lang="en-US" dirty="0"/>
                  <a:t>)” denotes the Hadamard product applied across a set of vectors, and </a:t>
                </a:r>
                <a14:m>
                  <m:oMath xmlns:m="http://schemas.openxmlformats.org/officeDocument/2006/math">
                    <m:sSup>
                      <m:sSupPr>
                        <m:ctrlPr>
                          <a:rPr lang="en-US" sz="2400" i="1">
                            <a:latin typeface="Cambria Math" panose="02040503050406030204" pitchFamily="18" charset="0"/>
                          </a:rPr>
                        </m:ctrlPr>
                      </m:sSupPr>
                      <m:e>
                        <m:r>
                          <a:rPr lang="en-US" sz="2400" b="1" i="1">
                            <a:latin typeface="Cambria Math" panose="02040503050406030204" pitchFamily="18" charset="0"/>
                          </a:rPr>
                          <m:t>𝒗</m:t>
                        </m:r>
                      </m:e>
                      <m:sup>
                        <m:r>
                          <m:rPr>
                            <m:nor/>
                          </m:rPr>
                          <a:rPr lang="en-US" sz="2400"/>
                          <m:t>red</m:t>
                        </m:r>
                        <m:r>
                          <m:rPr>
                            <m:nor/>
                          </m:rPr>
                          <a:rPr lang="en-US" sz="2400" i="1"/>
                          <m:t> </m:t>
                        </m:r>
                      </m:sup>
                    </m:sSup>
                  </m:oMath>
                </a14:m>
                <a:r>
                  <a:rPr lang="en-US" dirty="0"/>
                  <a:t>is the reduced voltage level.</a:t>
                </a:r>
              </a:p>
              <a:p>
                <a:pPr marL="0" indent="0">
                  <a:buNone/>
                </a:pPr>
                <a:endParaRPr lang="en-US" sz="2200" dirty="0"/>
              </a:p>
              <a:p>
                <a:endParaRPr lang="en-US" sz="2200" dirty="0"/>
              </a:p>
            </p:txBody>
          </p:sp>
        </mc:Choice>
        <mc:Fallback xmlns="">
          <p:sp>
            <p:nvSpPr>
              <p:cNvPr id="12" name="Text Placeholder 3">
                <a:extLst>
                  <a:ext uri="{FF2B5EF4-FFF2-40B4-BE49-F238E27FC236}">
                    <a16:creationId xmlns:a16="http://schemas.microsoft.com/office/drawing/2014/main" id="{00266297-162A-4DF2-A706-A46A17AD61A1}"/>
                  </a:ext>
                </a:extLst>
              </p:cNvPr>
              <p:cNvSpPr txBox="1">
                <a:spLocks noRot="1" noChangeAspect="1" noMove="1" noResize="1" noEditPoints="1" noAdjustHandles="1" noChangeArrowheads="1" noChangeShapeType="1" noTextEdit="1"/>
              </p:cNvSpPr>
              <p:nvPr/>
            </p:nvSpPr>
            <p:spPr>
              <a:xfrm>
                <a:off x="103459" y="1361849"/>
                <a:ext cx="11926616" cy="1034992"/>
              </a:xfrm>
              <a:prstGeom prst="rect">
                <a:avLst/>
              </a:prstGeom>
              <a:blipFill>
                <a:blip r:embed="rId3"/>
                <a:stretch>
                  <a:fillRect l="-1074" t="-5294" b="-145882"/>
                </a:stretch>
              </a:blipFill>
            </p:spPr>
            <p:txBody>
              <a:bodyPr/>
              <a:lstStyle/>
              <a:p>
                <a:r>
                  <a:rPr lang="en-US">
                    <a:noFill/>
                  </a:rPr>
                  <a:t> </a:t>
                </a:r>
              </a:p>
            </p:txBody>
          </p:sp>
        </mc:Fallback>
      </mc:AlternateContent>
      <p:sp>
        <p:nvSpPr>
          <p:cNvPr id="13" name="Text Placeholder 3">
            <a:extLst>
              <a:ext uri="{FF2B5EF4-FFF2-40B4-BE49-F238E27FC236}">
                <a16:creationId xmlns:a16="http://schemas.microsoft.com/office/drawing/2014/main" id="{94F83698-7AA1-4060-8E37-7F654584837E}"/>
              </a:ext>
            </a:extLst>
          </p:cNvPr>
          <p:cNvSpPr txBox="1">
            <a:spLocks/>
          </p:cNvSpPr>
          <p:nvPr/>
        </p:nvSpPr>
        <p:spPr>
          <a:xfrm>
            <a:off x="60457" y="2911504"/>
            <a:ext cx="11969618" cy="1034992"/>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0">
              <a:buNone/>
            </a:pPr>
            <a:endParaRPr lang="en-US" dirty="0"/>
          </a:p>
        </p:txBody>
      </p:sp>
      <mc:AlternateContent xmlns:mc="http://schemas.openxmlformats.org/markup-compatibility/2006" xmlns:a14="http://schemas.microsoft.com/office/drawing/2010/main">
        <mc:Choice Requires="a14">
          <p:sp>
            <p:nvSpPr>
              <p:cNvPr id="15" name="Text Placeholder 3">
                <a:extLst>
                  <a:ext uri="{FF2B5EF4-FFF2-40B4-BE49-F238E27FC236}">
                    <a16:creationId xmlns:a16="http://schemas.microsoft.com/office/drawing/2014/main" id="{2624DFCA-F44B-49A7-A048-A133D246C598}"/>
                  </a:ext>
                </a:extLst>
              </p:cNvPr>
              <p:cNvSpPr txBox="1">
                <a:spLocks/>
              </p:cNvSpPr>
              <p:nvPr/>
            </p:nvSpPr>
            <p:spPr>
              <a:xfrm>
                <a:off x="103459" y="4357829"/>
                <a:ext cx="11717065" cy="1034992"/>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Recloser status indicator function is used to decide whether activating the switch blocking function as the dynamic constraints in the controller:</a:t>
                </a:r>
              </a:p>
              <a:p>
                <a:pPr marL="0" indent="0">
                  <a:buNone/>
                </a:pPr>
                <a:endParaRPr lang="en-US" sz="2000" dirty="0"/>
              </a:p>
              <a:p>
                <a:pPr marL="0" indent="0">
                  <a:buNone/>
                </a:pPr>
                <a14:m>
                  <m:oMath xmlns:m="http://schemas.openxmlformats.org/officeDocument/2006/math">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1" i="1">
                                    <a:latin typeface="Cambria Math" panose="02040503050406030204" pitchFamily="18" charset="0"/>
                                  </a:rPr>
                                  <m:t>𝒚</m:t>
                                </m:r>
                              </m:e>
                              <m:sub>
                                <m:r>
                                  <a:rPr lang="en-US" sz="2400" i="1">
                                    <a:latin typeface="Cambria Math" panose="02040503050406030204" pitchFamily="18" charset="0"/>
                                  </a:rPr>
                                  <m:t>𝑚</m:t>
                                </m:r>
                              </m:sub>
                              <m:sup>
                                <m:r>
                                  <m:rPr>
                                    <m:sty m:val="p"/>
                                  </m:rPr>
                                  <a:rPr lang="en-US" sz="2400">
                                    <a:latin typeface="Cambria Math" panose="02040503050406030204" pitchFamily="18" charset="0"/>
                                  </a:rPr>
                                  <m:t>R</m:t>
                                </m:r>
                              </m:sup>
                            </m:sSubSup>
                          </m:e>
                        </m:d>
                      </m:e>
                      <m:sub>
                        <m:r>
                          <a:rPr lang="en-US" sz="2400">
                            <a:latin typeface="Cambria Math" panose="02040503050406030204" pitchFamily="18" charset="0"/>
                          </a:rPr>
                          <m:t>∞</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𝑢</m:t>
                        </m:r>
                      </m:e>
                      <m:sub>
                        <m:sSup>
                          <m:sSupPr>
                            <m:ctrlPr>
                              <a:rPr lang="en-US" sz="2400" i="1">
                                <a:latin typeface="Cambria Math" panose="02040503050406030204" pitchFamily="18" charset="0"/>
                              </a:rPr>
                            </m:ctrlPr>
                          </m:sSupPr>
                          <m:e>
                            <m:r>
                              <a:rPr lang="en-US" sz="2400" i="1">
                                <a:latin typeface="Cambria Math" panose="02040503050406030204" pitchFamily="18" charset="0"/>
                              </a:rPr>
                              <m:t>𝑘</m:t>
                            </m:r>
                          </m:e>
                          <m:sup>
                            <m:r>
                              <a:rPr lang="en-US" sz="2400" i="1">
                                <a:latin typeface="Cambria Math" panose="02040503050406030204" pitchFamily="18" charset="0"/>
                              </a:rPr>
                              <m:t>∗</m:t>
                            </m:r>
                          </m:sup>
                        </m:sSup>
                        <m:sSup>
                          <m:sSupPr>
                            <m:ctrlPr>
                              <a:rPr lang="en-US" sz="2400" i="1">
                                <a:latin typeface="Cambria Math" panose="02040503050406030204" pitchFamily="18" charset="0"/>
                              </a:rPr>
                            </m:ctrlPr>
                          </m:sSupPr>
                          <m:e>
                            <m:r>
                              <a:rPr lang="en-US" sz="2400" i="1">
                                <a:latin typeface="Cambria Math" panose="02040503050406030204" pitchFamily="18" charset="0"/>
                              </a:rPr>
                              <m:t>𝑛</m:t>
                            </m:r>
                          </m:e>
                          <m:sup>
                            <m:r>
                              <a:rPr lang="en-US" sz="2400" i="1">
                                <a:latin typeface="Cambria Math" panose="02040503050406030204" pitchFamily="18" charset="0"/>
                              </a:rPr>
                              <m:t>∗</m:t>
                            </m:r>
                          </m:sup>
                        </m:sSup>
                        <m:r>
                          <a:rPr lang="en-US" sz="2400">
                            <a:latin typeface="Cambria Math" panose="02040503050406030204" pitchFamily="18" charset="0"/>
                          </a:rPr>
                          <m:t>,</m:t>
                        </m:r>
                        <m:r>
                          <a:rPr lang="en-US" sz="2400" i="1">
                            <a:latin typeface="Cambria Math" panose="02040503050406030204" pitchFamily="18" charset="0"/>
                          </a:rPr>
                          <m:t>𝑡</m:t>
                        </m:r>
                      </m:sub>
                      <m:sup>
                        <m:r>
                          <m:rPr>
                            <m:sty m:val="p"/>
                          </m:rPr>
                          <a:rPr lang="en-US" sz="2400">
                            <a:latin typeface="Cambria Math" panose="02040503050406030204" pitchFamily="18" charset="0"/>
                          </a:rPr>
                          <m:t>ESW</m:t>
                        </m:r>
                      </m:sup>
                    </m:sSubSup>
                    <m:r>
                      <a:rPr lang="en-US" sz="2400">
                        <a:latin typeface="Cambria Math" panose="02040503050406030204" pitchFamily="18" charset="0"/>
                      </a:rPr>
                      <m:t>=0, </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𝑘</m:t>
                            </m:r>
                          </m:e>
                          <m:sup>
                            <m:r>
                              <a:rPr lang="en-US" sz="2400" i="1">
                                <a:latin typeface="Cambria Math" panose="02040503050406030204" pitchFamily="18" charset="0"/>
                              </a:rPr>
                              <m:t>∗</m:t>
                            </m:r>
                          </m:sup>
                        </m:sSup>
                        <m:r>
                          <a:rPr lang="en-US" sz="240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𝑛</m:t>
                            </m:r>
                          </m:e>
                          <m:sup>
                            <m:r>
                              <a:rPr lang="en-US" sz="2400" i="1">
                                <a:latin typeface="Cambria Math" panose="02040503050406030204" pitchFamily="18" charset="0"/>
                              </a:rPr>
                              <m:t>∗</m:t>
                            </m:r>
                          </m:sup>
                        </m:sSup>
                      </m:e>
                    </m:d>
                    <m:r>
                      <a:rPr lang="en-US" sz="2400">
                        <a:latin typeface="Cambria Math" panose="02040503050406030204" pitchFamily="18" charset="0"/>
                      </a:rPr>
                      <m:t>=</m:t>
                    </m:r>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arg</m:t>
                        </m:r>
                        <m:r>
                          <a:rPr lang="en-US" sz="2400">
                            <a:latin typeface="Cambria Math" panose="02040503050406030204" pitchFamily="18" charset="0"/>
                          </a:rPr>
                          <m:t>⁡</m:t>
                        </m:r>
                        <m:r>
                          <m:rPr>
                            <m:sty m:val="p"/>
                          </m:rPr>
                          <a:rPr lang="en-US" sz="2400">
                            <a:latin typeface="Cambria Math" panose="02040503050406030204" pitchFamily="18" charset="0"/>
                          </a:rPr>
                          <m:t>max</m:t>
                        </m:r>
                      </m:e>
                      <m:lim>
                        <m:m>
                          <m:mPr>
                            <m:plcHide m:val="on"/>
                            <m:mcs>
                              <m:mc>
                                <m:mcPr>
                                  <m:count m:val="1"/>
                                  <m:mcJc m:val="center"/>
                                </m:mcPr>
                              </m:mc>
                            </m:mcs>
                            <m:ctrlPr>
                              <a:rPr lang="en-US" sz="2400" i="1">
                                <a:latin typeface="Cambria Math" panose="02040503050406030204" pitchFamily="18" charset="0"/>
                              </a:rPr>
                            </m:ctrlPr>
                          </m:mPr>
                          <m:mr>
                            <m:e>
                              <m:r>
                                <a:rPr lang="en-US" sz="2400">
                                  <a:latin typeface="Cambria Math" panose="02040503050406030204" pitchFamily="18" charset="0"/>
                                </a:rPr>
                                <m:t>(</m:t>
                              </m:r>
                              <m:r>
                                <a:rPr lang="en-US" sz="2400" i="1">
                                  <a:latin typeface="Cambria Math" panose="02040503050406030204" pitchFamily="18" charset="0"/>
                                </a:rPr>
                                <m:t>𝑘</m:t>
                              </m:r>
                              <m:r>
                                <a:rPr lang="en-US" sz="2400">
                                  <a:latin typeface="Cambria Math" panose="02040503050406030204" pitchFamily="18" charset="0"/>
                                </a:rPr>
                                <m:t>,</m:t>
                              </m:r>
                              <m:r>
                                <a:rPr lang="en-US" sz="2400" i="1">
                                  <a:latin typeface="Cambria Math" panose="02040503050406030204" pitchFamily="18" charset="0"/>
                                </a:rPr>
                                <m:t>𝑛</m:t>
                              </m:r>
                              <m:r>
                                <a:rPr lang="en-US" sz="2400">
                                  <a:latin typeface="Cambria Math" panose="02040503050406030204" pitchFamily="18" charset="0"/>
                                </a:rPr>
                                <m:t>)∈</m:t>
                              </m:r>
                              <m:sSubSup>
                                <m:sSubSupPr>
                                  <m:ctrlPr>
                                    <a:rPr lang="en-US" sz="2400" i="1">
                                      <a:latin typeface="Cambria Math" panose="02040503050406030204" pitchFamily="18" charset="0"/>
                                    </a:rPr>
                                  </m:ctrlPr>
                                </m:sSubSupPr>
                                <m:e>
                                  <m:r>
                                    <m:rPr>
                                      <m:sty m:val="p"/>
                                    </m:rPr>
                                    <a:rPr lang="en-US" sz="2400">
                                      <a:latin typeface="Cambria Math" panose="02040503050406030204" pitchFamily="18" charset="0"/>
                                    </a:rPr>
                                    <m:t>E</m:t>
                                  </m:r>
                                </m:e>
                                <m:sub>
                                  <m:r>
                                    <m:rPr>
                                      <m:sty m:val="p"/>
                                    </m:rPr>
                                    <a:rPr lang="en-US" sz="2400">
                                      <a:latin typeface="Cambria Math" panose="02040503050406030204" pitchFamily="18" charset="0"/>
                                    </a:rPr>
                                    <m:t>g</m:t>
                                  </m:r>
                                </m:sub>
                                <m:sup>
                                  <m:r>
                                    <m:rPr>
                                      <m:sty m:val="p"/>
                                    </m:rPr>
                                    <a:rPr lang="en-US" sz="2400">
                                      <a:latin typeface="Cambria Math" panose="02040503050406030204" pitchFamily="18" charset="0"/>
                                    </a:rPr>
                                    <m:t>ESW</m:t>
                                  </m:r>
                                </m:sup>
                              </m:sSubSup>
                            </m:e>
                          </m:mr>
                          <m:mr>
                            <m:e>
                              <m:r>
                                <a:rPr lang="en-US" sz="2400" i="1">
                                  <a:latin typeface="Cambria Math" panose="02040503050406030204" pitchFamily="18" charset="0"/>
                                </a:rPr>
                                <m:t>𝑔</m:t>
                              </m:r>
                              <m:r>
                                <a:rPr lang="en-US" sz="2400">
                                  <a:latin typeface="Cambria Math" panose="02040503050406030204" pitchFamily="18" charset="0"/>
                                </a:rPr>
                                <m:t>∈</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G</m:t>
                                  </m:r>
                                </m:e>
                                <m:sub>
                                  <m:r>
                                    <a:rPr lang="en-US" sz="2400" i="1">
                                      <a:latin typeface="Cambria Math" panose="02040503050406030204" pitchFamily="18" charset="0"/>
                                    </a:rPr>
                                    <m:t>𝑚</m:t>
                                  </m:r>
                                </m:sub>
                              </m:sSub>
                            </m:e>
                          </m:mr>
                        </m:m>
                      </m:lim>
                    </m:limLow>
                    <m:sSub>
                      <m:sSubPr>
                        <m:ctrlPr>
                          <a:rPr lang="en-US" sz="2400" i="1">
                            <a:latin typeface="Cambria Math" panose="02040503050406030204" pitchFamily="18" charset="0"/>
                          </a:rPr>
                        </m:ctrlPr>
                      </m:sSubPr>
                      <m:e>
                        <m:r>
                          <a:rPr lang="en-US" sz="2400">
                            <a:latin typeface="Cambria Math" panose="02040503050406030204" pitchFamily="18" charset="0"/>
                          </a:rPr>
                          <m:t>∑</m:t>
                        </m:r>
                      </m:e>
                      <m:sub>
                        <m:r>
                          <a:rPr lang="en-US" sz="2400" i="1">
                            <a:latin typeface="Cambria Math" panose="02040503050406030204" pitchFamily="18" charset="0"/>
                          </a:rPr>
                          <m:t>𝑙</m:t>
                        </m:r>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a:latin typeface="Cambria Math" panose="02040503050406030204" pitchFamily="18" charset="0"/>
                              </a:rPr>
                              <m:t> </m:t>
                            </m:r>
                            <m:r>
                              <m:rPr>
                                <m:sty m:val="p"/>
                              </m:rPr>
                              <a:rPr lang="en-US" sz="2400">
                                <a:latin typeface="Cambria Math" panose="02040503050406030204" pitchFamily="18" charset="0"/>
                              </a:rPr>
                              <m:t>L</m:t>
                            </m:r>
                          </m:e>
                          <m:sub>
                            <m:r>
                              <m:rPr>
                                <m:sty m:val="p"/>
                              </m:rPr>
                              <a:rPr lang="en-US" sz="2400">
                                <a:latin typeface="Cambria Math" panose="02040503050406030204" pitchFamily="18" charset="0"/>
                              </a:rPr>
                              <m:t>g</m:t>
                            </m:r>
                          </m:sub>
                        </m:sSub>
                      </m:sub>
                    </m:sSub>
                    <m:r>
                      <a:rPr lang="en-US" sz="2400">
                        <a:latin typeface="Cambria Math" panose="02040503050406030204" pitchFamily="18" charset="0"/>
                      </a:rPr>
                      <m:t> </m:t>
                    </m:r>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1" i="1">
                                    <a:latin typeface="Cambria Math" panose="02040503050406030204" pitchFamily="18" charset="0"/>
                                  </a:rPr>
                                  <m:t>𝒊</m:t>
                                </m:r>
                              </m:e>
                              <m:sub>
                                <m:r>
                                  <a:rPr lang="en-US" sz="2400" i="1">
                                    <a:latin typeface="Cambria Math" panose="02040503050406030204" pitchFamily="18" charset="0"/>
                                  </a:rPr>
                                  <m:t>𝑝𝑘</m:t>
                                </m:r>
                                <m:r>
                                  <a:rPr lang="en-US" sz="2400">
                                    <a:latin typeface="Cambria Math" panose="02040503050406030204" pitchFamily="18" charset="0"/>
                                  </a:rPr>
                                  <m:t>,</m:t>
                                </m:r>
                                <m:r>
                                  <a:rPr lang="en-US" sz="2400" i="1">
                                    <a:latin typeface="Cambria Math" panose="02040503050406030204" pitchFamily="18" charset="0"/>
                                  </a:rPr>
                                  <m:t>𝑙</m:t>
                                </m:r>
                              </m:sub>
                              <m:sup>
                                <m:r>
                                  <m:rPr>
                                    <m:sty m:val="p"/>
                                  </m:rPr>
                                  <a:rPr lang="en-US" sz="2400">
                                    <a:latin typeface="Cambria Math" panose="02040503050406030204" pitchFamily="18" charset="0"/>
                                  </a:rPr>
                                  <m:t>L</m:t>
                                </m:r>
                              </m:sup>
                            </m:sSubSup>
                          </m:e>
                        </m:d>
                      </m:e>
                      <m:sub>
                        <m:r>
                          <a:rPr lang="en-US" sz="2400">
                            <a:latin typeface="Cambria Math" panose="02040503050406030204" pitchFamily="18" charset="0"/>
                          </a:rPr>
                          <m:t>1</m:t>
                        </m:r>
                      </m:sub>
                    </m:sSub>
                  </m:oMath>
                </a14:m>
                <a:r>
                  <a:rPr lang="en-US" sz="2400" dirty="0"/>
                  <a:t>.</a:t>
                </a:r>
              </a:p>
              <a:p>
                <a:pPr marL="0" indent="0">
                  <a:buNone/>
                </a:pPr>
                <a:endParaRPr lang="en-US" dirty="0"/>
              </a:p>
            </p:txBody>
          </p:sp>
        </mc:Choice>
        <mc:Fallback xmlns="">
          <p:sp>
            <p:nvSpPr>
              <p:cNvPr id="15" name="Text Placeholder 3">
                <a:extLst>
                  <a:ext uri="{FF2B5EF4-FFF2-40B4-BE49-F238E27FC236}">
                    <a16:creationId xmlns:a16="http://schemas.microsoft.com/office/drawing/2014/main" id="{2624DFCA-F44B-49A7-A048-A133D246C598}"/>
                  </a:ext>
                </a:extLst>
              </p:cNvPr>
              <p:cNvSpPr txBox="1">
                <a:spLocks noRot="1" noChangeAspect="1" noMove="1" noResize="1" noEditPoints="1" noAdjustHandles="1" noChangeArrowheads="1" noChangeShapeType="1" noTextEdit="1"/>
              </p:cNvSpPr>
              <p:nvPr/>
            </p:nvSpPr>
            <p:spPr>
              <a:xfrm>
                <a:off x="103459" y="4357829"/>
                <a:ext cx="11717065" cy="1034992"/>
              </a:xfrm>
              <a:prstGeom prst="rect">
                <a:avLst/>
              </a:prstGeom>
              <a:blipFill>
                <a:blip r:embed="rId4"/>
                <a:stretch>
                  <a:fillRect l="-937" t="-5882" b="-111176"/>
                </a:stretch>
              </a:blipFill>
            </p:spPr>
            <p:txBody>
              <a:bodyPr/>
              <a:lstStyle/>
              <a:p>
                <a:r>
                  <a:rPr lang="en-US">
                    <a:noFill/>
                  </a:rPr>
                  <a:t> </a:t>
                </a:r>
              </a:p>
            </p:txBody>
          </p:sp>
        </mc:Fallback>
      </mc:AlternateContent>
      <p:sp>
        <p:nvSpPr>
          <p:cNvPr id="16" name="Text Placeholder 3">
            <a:extLst>
              <a:ext uri="{FF2B5EF4-FFF2-40B4-BE49-F238E27FC236}">
                <a16:creationId xmlns:a16="http://schemas.microsoft.com/office/drawing/2014/main" id="{388CA914-0BFC-4DD1-B0E5-C9ABE3B5C76B}"/>
              </a:ext>
            </a:extLst>
          </p:cNvPr>
          <p:cNvSpPr txBox="1">
            <a:spLocks/>
          </p:cNvSpPr>
          <p:nvPr/>
        </p:nvSpPr>
        <p:spPr>
          <a:xfrm>
            <a:off x="8047462" y="6067425"/>
            <a:ext cx="4144538" cy="649287"/>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0">
              <a:buNone/>
            </a:pPr>
            <a:r>
              <a:rPr lang="en-US" dirty="0"/>
              <a:t>:</a:t>
            </a:r>
            <a:r>
              <a:rPr lang="en-US" sz="2000" dirty="0"/>
              <a:t>0-1 variable for a switch status</a:t>
            </a:r>
            <a:endParaRPr lang="en-US" dirty="0"/>
          </a:p>
        </p:txBody>
      </p:sp>
      <p:graphicFrame>
        <p:nvGraphicFramePr>
          <p:cNvPr id="17" name="Object 16">
            <a:extLst>
              <a:ext uri="{FF2B5EF4-FFF2-40B4-BE49-F238E27FC236}">
                <a16:creationId xmlns:a16="http://schemas.microsoft.com/office/drawing/2014/main" id="{FD6CD06D-76E9-437C-9EEE-C966029FAF39}"/>
              </a:ext>
            </a:extLst>
          </p:cNvPr>
          <p:cNvGraphicFramePr>
            <a:graphicFrameLocks noChangeAspect="1"/>
          </p:cNvGraphicFramePr>
          <p:nvPr>
            <p:extLst>
              <p:ext uri="{D42A27DB-BD31-4B8C-83A1-F6EECF244321}">
                <p14:modId xmlns:p14="http://schemas.microsoft.com/office/powerpoint/2010/main" val="1696743330"/>
              </p:ext>
            </p:extLst>
          </p:nvPr>
        </p:nvGraphicFramePr>
        <p:xfrm>
          <a:off x="7950624" y="6057900"/>
          <a:ext cx="774700" cy="620712"/>
        </p:xfrm>
        <a:graphic>
          <a:graphicData uri="http://schemas.openxmlformats.org/presentationml/2006/ole">
            <mc:AlternateContent xmlns:mc="http://schemas.openxmlformats.org/markup-compatibility/2006">
              <mc:Choice xmlns:v="urn:schemas-microsoft-com:vml" Requires="v">
                <p:oleObj name="Equation" r:id="rId5" imgW="317160" imgH="253800" progId="Equation.DSMT4">
                  <p:embed/>
                </p:oleObj>
              </mc:Choice>
              <mc:Fallback>
                <p:oleObj name="Equation" r:id="rId5" imgW="317160" imgH="253800" progId="Equation.DSMT4">
                  <p:embed/>
                  <p:pic>
                    <p:nvPicPr>
                      <p:cNvPr id="17" name="Object 16">
                        <a:extLst>
                          <a:ext uri="{FF2B5EF4-FFF2-40B4-BE49-F238E27FC236}">
                            <a16:creationId xmlns:a16="http://schemas.microsoft.com/office/drawing/2014/main" id="{FD6CD06D-76E9-437C-9EEE-C966029FAF39}"/>
                          </a:ext>
                        </a:extLst>
                      </p:cNvPr>
                      <p:cNvPicPr/>
                      <p:nvPr/>
                    </p:nvPicPr>
                    <p:blipFill>
                      <a:blip r:embed="rId6"/>
                      <a:stretch>
                        <a:fillRect/>
                      </a:stretch>
                    </p:blipFill>
                    <p:spPr>
                      <a:xfrm>
                        <a:off x="7950624" y="6057900"/>
                        <a:ext cx="774700" cy="620712"/>
                      </a:xfrm>
                      <a:prstGeom prst="rect">
                        <a:avLst/>
                      </a:prstGeom>
                    </p:spPr>
                  </p:pic>
                </p:oleObj>
              </mc:Fallback>
            </mc:AlternateContent>
          </a:graphicData>
        </a:graphic>
      </p:graphicFrame>
    </p:spTree>
    <p:extLst>
      <p:ext uri="{BB962C8B-B14F-4D97-AF65-F5344CB8AC3E}">
        <p14:creationId xmlns:p14="http://schemas.microsoft.com/office/powerpoint/2010/main" val="57801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Impact of Voltage Reduction Function</a:t>
            </a:r>
          </a:p>
        </p:txBody>
      </p:sp>
      <p:sp>
        <p:nvSpPr>
          <p:cNvPr id="10" name="Text Placeholder 3">
            <a:extLst>
              <a:ext uri="{FF2B5EF4-FFF2-40B4-BE49-F238E27FC236}">
                <a16:creationId xmlns:a16="http://schemas.microsoft.com/office/drawing/2014/main" id="{E29A2B16-9E9D-4A54-87B2-6D1D41ABB660}"/>
              </a:ext>
            </a:extLst>
          </p:cNvPr>
          <p:cNvSpPr txBox="1">
            <a:spLocks/>
          </p:cNvSpPr>
          <p:nvPr/>
        </p:nvSpPr>
        <p:spPr>
          <a:xfrm>
            <a:off x="841037" y="5224217"/>
            <a:ext cx="5203071" cy="541634"/>
          </a:xfrm>
          <a:prstGeom prst="rect">
            <a:avLst/>
          </a:prstGeom>
        </p:spPr>
        <p:txBody>
          <a:bodyPr vert="horz" lIns="91440" tIns="45720" rIns="91440" bIns="45720" rtlCol="0">
            <a:norm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Voltage with or without reduction</a:t>
            </a:r>
          </a:p>
        </p:txBody>
      </p:sp>
      <p:sp>
        <p:nvSpPr>
          <p:cNvPr id="12" name="Text Placeholder 3">
            <a:extLst>
              <a:ext uri="{FF2B5EF4-FFF2-40B4-BE49-F238E27FC236}">
                <a16:creationId xmlns:a16="http://schemas.microsoft.com/office/drawing/2014/main" id="{D1594F2C-A976-4D2F-BE71-24995344A2F8}"/>
              </a:ext>
            </a:extLst>
          </p:cNvPr>
          <p:cNvSpPr txBox="1">
            <a:spLocks/>
          </p:cNvSpPr>
          <p:nvPr/>
        </p:nvSpPr>
        <p:spPr>
          <a:xfrm>
            <a:off x="5942674" y="5215508"/>
            <a:ext cx="6454714" cy="541634"/>
          </a:xfrm>
          <a:prstGeom prst="rect">
            <a:avLst/>
          </a:prstGeom>
        </p:spPr>
        <p:txBody>
          <a:bodyPr vert="horz" lIns="91440" tIns="45720" rIns="91440" bIns="45720" rtlCol="0">
            <a:norm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Active load with or without reduction</a:t>
            </a:r>
          </a:p>
        </p:txBody>
      </p:sp>
      <p:pic>
        <p:nvPicPr>
          <p:cNvPr id="4" name="Graphic 3">
            <a:extLst>
              <a:ext uri="{FF2B5EF4-FFF2-40B4-BE49-F238E27FC236}">
                <a16:creationId xmlns:a16="http://schemas.microsoft.com/office/drawing/2014/main" id="{BBDAF0DF-53E9-4238-9A7D-B22EDA6A86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441" y="1140590"/>
            <a:ext cx="11629118" cy="4114800"/>
          </a:xfrm>
          <a:prstGeom prst="rect">
            <a:avLst/>
          </a:prstGeom>
        </p:spPr>
      </p:pic>
    </p:spTree>
    <p:extLst>
      <p:ext uri="{BB962C8B-B14F-4D97-AF65-F5344CB8AC3E}">
        <p14:creationId xmlns:p14="http://schemas.microsoft.com/office/powerpoint/2010/main" val="73233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7D23BC9-2F99-AFD4-2B6B-910D09132B5F}"/>
              </a:ext>
            </a:extLst>
          </p:cNvPr>
          <p:cNvSpPr txBox="1">
            <a:spLocks/>
          </p:cNvSpPr>
          <p:nvPr/>
        </p:nvSpPr>
        <p:spPr>
          <a:xfrm>
            <a:off x="60456" y="366516"/>
            <a:ext cx="8892158" cy="66675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sz="4000" b="1" i="0" kern="1200" baseline="0">
                <a:solidFill>
                  <a:srgbClr val="00843D"/>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Overview of DER-led </a:t>
            </a:r>
            <a:r>
              <a:rPr lang="en-US" sz="3600" dirty="0" err="1"/>
              <a:t>Blackstart</a:t>
            </a:r>
            <a:endParaRPr lang="en-US" sz="3600" dirty="0"/>
          </a:p>
        </p:txBody>
      </p:sp>
      <p:sp>
        <p:nvSpPr>
          <p:cNvPr id="12" name="Text Placeholder 3">
            <a:extLst>
              <a:ext uri="{FF2B5EF4-FFF2-40B4-BE49-F238E27FC236}">
                <a16:creationId xmlns:a16="http://schemas.microsoft.com/office/drawing/2014/main" id="{8A164B72-B6A0-092C-5BD9-06BE176569AB}"/>
              </a:ext>
            </a:extLst>
          </p:cNvPr>
          <p:cNvSpPr txBox="1">
            <a:spLocks/>
          </p:cNvSpPr>
          <p:nvPr/>
        </p:nvSpPr>
        <p:spPr>
          <a:xfrm>
            <a:off x="83756" y="1016281"/>
            <a:ext cx="6434001" cy="5629068"/>
          </a:xfrm>
          <a:prstGeom prst="rect">
            <a:avLst/>
          </a:prstGeom>
        </p:spPr>
        <p:txBody>
          <a:bodyPr vert="horz" lIns="91440" tIns="45720" rIns="91440" bIns="45720" rtlCol="0">
            <a:norm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US" sz="3000" b="1" dirty="0"/>
              <a:t>Step1: </a:t>
            </a:r>
            <a:r>
              <a:rPr lang="en-US" sz="3000" dirty="0"/>
              <a:t>Initiate </a:t>
            </a:r>
            <a:r>
              <a:rPr lang="en-US" sz="3000" dirty="0" err="1"/>
              <a:t>blackstart</a:t>
            </a:r>
            <a:r>
              <a:rPr lang="en-US" sz="3000" dirty="0"/>
              <a:t> with grid-forming inverters.</a:t>
            </a:r>
          </a:p>
          <a:p>
            <a:pPr marL="0" indent="0" algn="just">
              <a:spcAft>
                <a:spcPts val="600"/>
              </a:spcAft>
              <a:buNone/>
            </a:pPr>
            <a:r>
              <a:rPr lang="en-US" sz="3000" b="1" dirty="0"/>
              <a:t>Step 2: </a:t>
            </a:r>
            <a:r>
              <a:rPr lang="en-US" sz="3000" dirty="0"/>
              <a:t>Close switches to energize bus blocks and grid-following inverters to form and expand microgrids.</a:t>
            </a:r>
          </a:p>
          <a:p>
            <a:pPr marL="0" indent="0" algn="just">
              <a:spcAft>
                <a:spcPts val="600"/>
              </a:spcAft>
              <a:buNone/>
            </a:pPr>
            <a:r>
              <a:rPr lang="en-US" sz="3000" b="1" dirty="0"/>
              <a:t>Step 3: </a:t>
            </a:r>
            <a:r>
              <a:rPr lang="en-US" sz="3000" dirty="0"/>
              <a:t>Synchronize microgrids to augment power and energy capacity.</a:t>
            </a:r>
          </a:p>
          <a:p>
            <a:pPr marL="0" indent="0" algn="just">
              <a:spcAft>
                <a:spcPts val="600"/>
              </a:spcAft>
              <a:buNone/>
            </a:pPr>
            <a:r>
              <a:rPr lang="en-US" sz="3000" b="1" dirty="0"/>
              <a:t>Step 4: </a:t>
            </a:r>
            <a:r>
              <a:rPr lang="en-US" sz="3200" dirty="0"/>
              <a:t>Perform synchronization with the transmission grid after it is restored.</a:t>
            </a:r>
          </a:p>
          <a:p>
            <a:pPr marL="0" indent="0" algn="just">
              <a:spcAft>
                <a:spcPts val="300"/>
              </a:spcAft>
              <a:buNone/>
            </a:pPr>
            <a:endParaRPr lang="en-US" sz="3600" dirty="0"/>
          </a:p>
        </p:txBody>
      </p:sp>
      <p:pic>
        <p:nvPicPr>
          <p:cNvPr id="3" name="Picture 2" descr="A screenshot of a computer&#10;&#10;AI-generated content may be incorrect.">
            <a:extLst>
              <a:ext uri="{FF2B5EF4-FFF2-40B4-BE49-F238E27FC236}">
                <a16:creationId xmlns:a16="http://schemas.microsoft.com/office/drawing/2014/main" id="{74A3458A-FABE-4AA0-9A04-4E91497C4367}"/>
              </a:ext>
            </a:extLst>
          </p:cNvPr>
          <p:cNvPicPr>
            <a:picLocks noChangeAspect="1"/>
          </p:cNvPicPr>
          <p:nvPr/>
        </p:nvPicPr>
        <p:blipFill>
          <a:blip r:embed="rId3"/>
          <a:stretch>
            <a:fillRect/>
          </a:stretch>
        </p:blipFill>
        <p:spPr>
          <a:xfrm>
            <a:off x="6517756" y="842766"/>
            <a:ext cx="5613787" cy="5984043"/>
          </a:xfrm>
          <a:prstGeom prst="rect">
            <a:avLst/>
          </a:prstGeom>
        </p:spPr>
      </p:pic>
    </p:spTree>
    <p:extLst>
      <p:ext uri="{BB962C8B-B14F-4D97-AF65-F5344CB8AC3E}">
        <p14:creationId xmlns:p14="http://schemas.microsoft.com/office/powerpoint/2010/main" val="359160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err="1"/>
              <a:t>Blackstart</a:t>
            </a:r>
            <a:r>
              <a:rPr lang="en-US" sz="3600" dirty="0"/>
              <a:t> Problem Formulation</a:t>
            </a:r>
            <a:endParaRPr lang="en-US" sz="3200" dirty="0"/>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B72DA67F-E797-4913-BC5B-2FA39DEF6CB6}"/>
                  </a:ext>
                </a:extLst>
              </p:cNvPr>
              <p:cNvSpPr txBox="1">
                <a:spLocks/>
              </p:cNvSpPr>
              <p:nvPr/>
            </p:nvSpPr>
            <p:spPr>
              <a:xfrm>
                <a:off x="230233" y="2192419"/>
                <a:ext cx="11784289" cy="4569097"/>
              </a:xfrm>
              <a:prstGeom prst="rect">
                <a:avLst/>
              </a:prstGeom>
            </p:spPr>
            <p:txBody>
              <a:bodyPr>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tabLst>
                    <a:tab pos="690563" algn="l"/>
                  </a:tabLst>
                </a:pPr>
                <a:r>
                  <a:rPr lang="en-US" dirty="0" err="1">
                    <a:ea typeface="Aptos" panose="020B0004020202020204" pitchFamily="34" charset="0"/>
                    <a:cs typeface="Mangal" panose="02040503050203030202" pitchFamily="18" charset="0"/>
                  </a:rPr>
                  <a:t>s.t.</a:t>
                </a:r>
                <a:r>
                  <a:rPr lang="en-US" dirty="0">
                    <a:ea typeface="Aptos" panose="020B0004020202020204" pitchFamily="34" charset="0"/>
                    <a:cs typeface="Mangal" panose="02040503050203030202" pitchFamily="18" charset="0"/>
                  </a:rPr>
                  <a:t> :	</a:t>
                </a:r>
                <a:r>
                  <a:rPr lang="en-US" sz="2800" dirty="0">
                    <a:ea typeface="Aptos" panose="020B0004020202020204" pitchFamily="34" charset="0"/>
                    <a:cs typeface="Mangal" panose="02040503050203030202" pitchFamily="18" charset="0"/>
                  </a:rPr>
                  <a:t>Grid-forming inverter</a:t>
                </a:r>
                <a:r>
                  <a:rPr lang="en-US" dirty="0">
                    <a:ea typeface="Aptos" panose="020B0004020202020204" pitchFamily="34" charset="0"/>
                    <a:cs typeface="Mangal" panose="02040503050203030202" pitchFamily="18" charset="0"/>
                  </a:rPr>
                  <a:t> constraints (dynamic frequency, voltage)</a:t>
                </a:r>
                <a:r>
                  <a:rPr lang="en-US" sz="2800" dirty="0">
                    <a:ea typeface="Aptos" panose="020B0004020202020204" pitchFamily="34" charset="0"/>
                    <a:cs typeface="Mangal" panose="02040503050203030202" pitchFamily="18" charset="0"/>
                  </a:rPr>
                  <a:t>,</a:t>
                </a:r>
              </a:p>
              <a:p>
                <a:pPr algn="l">
                  <a:tabLst>
                    <a:tab pos="690563" algn="l"/>
                  </a:tabLst>
                </a:pPr>
                <a:r>
                  <a:rPr lang="en-US" sz="2800" dirty="0">
                    <a:ea typeface="Aptos" panose="020B0004020202020204" pitchFamily="34" charset="0"/>
                    <a:cs typeface="Mangal" panose="02040503050203030202" pitchFamily="18" charset="0"/>
                  </a:rPr>
                  <a:t>	Switch operation constraints (</a:t>
                </a:r>
                <a:r>
                  <a:rPr lang="en-US" dirty="0">
                    <a:ea typeface="Aptos" panose="020B0004020202020204" pitchFamily="34" charset="0"/>
                    <a:cs typeface="Mangal" panose="02040503050203030202" pitchFamily="18" charset="0"/>
                  </a:rPr>
                  <a:t>e</a:t>
                </a:r>
                <a:r>
                  <a:rPr lang="en-US" sz="2800" dirty="0">
                    <a:ea typeface="Aptos" panose="020B0004020202020204" pitchFamily="34" charset="0"/>
                    <a:cs typeface="Mangal" panose="02040503050203030202" pitchFamily="18" charset="0"/>
                  </a:rPr>
                  <a:t>nergizing and synchronizing switches), </a:t>
                </a:r>
              </a:p>
              <a:p>
                <a:pPr algn="l">
                  <a:tabLst>
                    <a:tab pos="690563" algn="l"/>
                  </a:tabLst>
                </a:pPr>
                <a:r>
                  <a:rPr lang="en-US" sz="2800" dirty="0">
                    <a:ea typeface="Aptos" panose="020B0004020202020204" pitchFamily="34" charset="0"/>
                    <a:cs typeface="Mangal" panose="02040503050203030202" pitchFamily="18" charset="0"/>
                  </a:rPr>
                  <a:t>	</a:t>
                </a:r>
                <a:r>
                  <a:rPr lang="en-US" dirty="0">
                    <a:ea typeface="Aptos" panose="020B0004020202020204" pitchFamily="34" charset="0"/>
                    <a:cs typeface="Mangal" panose="02040503050203030202" pitchFamily="18" charset="0"/>
                  </a:rPr>
                  <a:t>D</a:t>
                </a:r>
                <a:r>
                  <a:rPr lang="en-US" sz="2800" dirty="0">
                    <a:ea typeface="Aptos" panose="020B0004020202020204" pitchFamily="34" charset="0"/>
                    <a:cs typeface="Mangal" panose="02040503050203030202" pitchFamily="18" charset="0"/>
                  </a:rPr>
                  <a:t>ynamic radiality constraints (</a:t>
                </a:r>
                <a14:m>
                  <m:oMath xmlns:m="http://schemas.openxmlformats.org/officeDocument/2006/math">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𝑙𝑖𝑛𝑒𝑠</m:t>
                        </m:r>
                      </m:e>
                    </m:nary>
                    <m:r>
                      <a:rPr lang="en-US" i="1">
                        <a:latin typeface="Cambria Math" panose="02040503050406030204" pitchFamily="18" charset="0"/>
                      </a:rPr>
                      <m:t>=</m:t>
                    </m:r>
                  </m:oMath>
                </a14:m>
                <a:r>
                  <a:rPr lang="en-US" dirty="0"/>
                  <a:t> </a:t>
                </a:r>
                <a14:m>
                  <m:oMath xmlns:m="http://schemas.openxmlformats.org/officeDocument/2006/math">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𝑏𝑢𝑠𝑒𝑠</m:t>
                        </m:r>
                      </m:e>
                    </m:nary>
                    <m:r>
                      <a:rPr lang="en-US" i="1">
                        <a:latin typeface="Cambria Math" panose="02040503050406030204" pitchFamily="18" charset="0"/>
                      </a:rPr>
                      <m:t> −</m:t>
                    </m:r>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𝑟𝑜𝑜𝑡</m:t>
                        </m:r>
                        <m:r>
                          <a:rPr lang="en-US" i="1">
                            <a:latin typeface="Cambria Math" panose="02040503050406030204" pitchFamily="18" charset="0"/>
                          </a:rPr>
                          <m:t> </m:t>
                        </m:r>
                        <m:r>
                          <a:rPr lang="en-US" i="1">
                            <a:latin typeface="Cambria Math" panose="02040503050406030204" pitchFamily="18" charset="0"/>
                          </a:rPr>
                          <m:t>𝑏𝑢𝑠𝑒𝑠</m:t>
                        </m:r>
                      </m:e>
                    </m:nary>
                  </m:oMath>
                </a14:m>
                <a:r>
                  <a:rPr lang="en-US" sz="2800" dirty="0">
                    <a:ea typeface="Aptos" panose="020B0004020202020204" pitchFamily="34" charset="0"/>
                    <a:cs typeface="Mangal" panose="02040503050203030202" pitchFamily="18" charset="0"/>
                  </a:rPr>
                  <a:t>)</a:t>
                </a:r>
                <a:r>
                  <a:rPr lang="en-US" dirty="0">
                    <a:ea typeface="Aptos" panose="020B0004020202020204" pitchFamily="34" charset="0"/>
                    <a:cs typeface="Mangal" panose="02040503050203030202" pitchFamily="18" charset="0"/>
                  </a:rPr>
                  <a:t>,</a:t>
                </a:r>
                <a:endParaRPr lang="en-US" sz="2800" dirty="0">
                  <a:ea typeface="Aptos" panose="020B0004020202020204" pitchFamily="34" charset="0"/>
                  <a:cs typeface="Mangal" panose="02040503050203030202" pitchFamily="18" charset="0"/>
                </a:endParaRPr>
              </a:p>
              <a:p>
                <a:pPr algn="l">
                  <a:tabLst>
                    <a:tab pos="690563" algn="l"/>
                  </a:tabLst>
                </a:pPr>
                <a:r>
                  <a:rPr lang="en-US" sz="2800" dirty="0">
                    <a:ea typeface="Aptos" panose="020B0004020202020204" pitchFamily="34" charset="0"/>
                    <a:cs typeface="Mangal" panose="02040503050203030202" pitchFamily="18" charset="0"/>
                  </a:rPr>
                  <a:t>	Frequency security constraints,</a:t>
                </a:r>
              </a:p>
              <a:p>
                <a:pPr algn="l">
                  <a:tabLst>
                    <a:tab pos="690563" algn="l"/>
                  </a:tabLst>
                </a:pPr>
                <a:r>
                  <a:rPr lang="en-US" dirty="0">
                    <a:cs typeface="Mangal" panose="02040503050203030202" pitchFamily="18" charset="0"/>
                  </a:rPr>
                  <a:t>	ZIP load with cold load pick-up effect constraints,</a:t>
                </a:r>
              </a:p>
              <a:p>
                <a:pPr algn="l">
                  <a:tabLst>
                    <a:tab pos="690563" algn="l"/>
                  </a:tabLst>
                </a:pPr>
                <a:r>
                  <a:rPr lang="en-US" dirty="0">
                    <a:ea typeface="Aptos" panose="020B0004020202020204" pitchFamily="34" charset="0"/>
                    <a:cs typeface="Mangal" panose="02040503050203030202" pitchFamily="18" charset="0"/>
                  </a:rPr>
                  <a:t>	Three-phase unbalanced power flow constraints,</a:t>
                </a:r>
              </a:p>
              <a:p>
                <a:pPr algn="l">
                  <a:tabLst>
                    <a:tab pos="690563" algn="l"/>
                  </a:tabLst>
                </a:pPr>
                <a:r>
                  <a:rPr lang="en-US" dirty="0">
                    <a:ea typeface="Aptos" panose="020B0004020202020204" pitchFamily="34" charset="0"/>
                    <a:cs typeface="Mangal" panose="02040503050203030202" pitchFamily="18" charset="0"/>
                  </a:rPr>
                  <a:t>	</a:t>
                </a:r>
                <a:r>
                  <a:rPr lang="en-US" dirty="0">
                    <a:solidFill>
                      <a:srgbClr val="C00000"/>
                    </a:solidFill>
                    <a:ea typeface="Aptos" panose="020B0004020202020204" pitchFamily="34" charset="0"/>
                    <a:cs typeface="Mangal" panose="02040503050203030202" pitchFamily="18" charset="0"/>
                  </a:rPr>
                  <a:t>Constraints to limit inrush currents (imposed if estimated inrush current &gt; 	tripping currents of fuses or reclosers).</a:t>
                </a:r>
              </a:p>
              <a:p>
                <a:pPr algn="l">
                  <a:tabLst>
                    <a:tab pos="690563" algn="l"/>
                  </a:tabLst>
                </a:pPr>
                <a:endParaRPr lang="en-US" sz="2800" dirty="0">
                  <a:solidFill>
                    <a:srgbClr val="FF0000"/>
                  </a:solidFill>
                  <a:highlight>
                    <a:srgbClr val="FFFF00"/>
                  </a:highlight>
                  <a:ea typeface="Aptos" panose="020B0004020202020204" pitchFamily="34" charset="0"/>
                  <a:cs typeface="Mangal" panose="02040503050203030202" pitchFamily="18" charset="0"/>
                </a:endParaRPr>
              </a:p>
            </p:txBody>
          </p:sp>
        </mc:Choice>
        <mc:Fallback xmlns="">
          <p:sp>
            <p:nvSpPr>
              <p:cNvPr id="5" name="Content Placeholder 3">
                <a:extLst>
                  <a:ext uri="{FF2B5EF4-FFF2-40B4-BE49-F238E27FC236}">
                    <a16:creationId xmlns:a16="http://schemas.microsoft.com/office/drawing/2014/main" id="{B72DA67F-E797-4913-BC5B-2FA39DEF6CB6}"/>
                  </a:ext>
                </a:extLst>
              </p:cNvPr>
              <p:cNvSpPr txBox="1">
                <a:spLocks noRot="1" noChangeAspect="1" noMove="1" noResize="1" noEditPoints="1" noAdjustHandles="1" noChangeArrowheads="1" noChangeShapeType="1" noTextEdit="1"/>
              </p:cNvSpPr>
              <p:nvPr/>
            </p:nvSpPr>
            <p:spPr>
              <a:xfrm>
                <a:off x="230233" y="2192419"/>
                <a:ext cx="11784289" cy="4569097"/>
              </a:xfrm>
              <a:prstGeom prst="rect">
                <a:avLst/>
              </a:prstGeom>
              <a:blipFill>
                <a:blip r:embed="rId2"/>
                <a:stretch>
                  <a:fillRect l="-1076" t="-1385"/>
                </a:stretch>
              </a:blipFill>
            </p:spPr>
            <p:txBody>
              <a:bodyPr/>
              <a:lstStyle/>
              <a:p>
                <a:r>
                  <a:rPr lang="en-US">
                    <a:noFill/>
                  </a:rPr>
                  <a:t> </a:t>
                </a:r>
              </a:p>
            </p:txBody>
          </p:sp>
        </mc:Fallback>
      </mc:AlternateContent>
      <p:sp>
        <p:nvSpPr>
          <p:cNvPr id="7" name="Text Placeholder 3">
            <a:extLst>
              <a:ext uri="{FF2B5EF4-FFF2-40B4-BE49-F238E27FC236}">
                <a16:creationId xmlns:a16="http://schemas.microsoft.com/office/drawing/2014/main" id="{A0130D20-4D08-46A6-A581-D96EDC3D9FA3}"/>
              </a:ext>
            </a:extLst>
          </p:cNvPr>
          <p:cNvSpPr txBox="1">
            <a:spLocks/>
          </p:cNvSpPr>
          <p:nvPr/>
        </p:nvSpPr>
        <p:spPr>
          <a:xfrm>
            <a:off x="230233" y="1031858"/>
            <a:ext cx="11163300" cy="541634"/>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objective is to maximize the restored loads considering priorities:</a:t>
            </a:r>
          </a:p>
        </p:txBody>
      </p:sp>
      <p:graphicFrame>
        <p:nvGraphicFramePr>
          <p:cNvPr id="9" name="Object 8">
            <a:extLst>
              <a:ext uri="{FF2B5EF4-FFF2-40B4-BE49-F238E27FC236}">
                <a16:creationId xmlns:a16="http://schemas.microsoft.com/office/drawing/2014/main" id="{659353F2-8739-4BCC-B6D3-1EBD34220CD5}"/>
              </a:ext>
            </a:extLst>
          </p:cNvPr>
          <p:cNvGraphicFramePr>
            <a:graphicFrameLocks noChangeAspect="1"/>
          </p:cNvGraphicFramePr>
          <p:nvPr/>
        </p:nvGraphicFramePr>
        <p:xfrm>
          <a:off x="755650" y="1493838"/>
          <a:ext cx="6488113" cy="822325"/>
        </p:xfrm>
        <a:graphic>
          <a:graphicData uri="http://schemas.openxmlformats.org/presentationml/2006/ole">
            <mc:AlternateContent xmlns:mc="http://schemas.openxmlformats.org/markup-compatibility/2006">
              <mc:Choice xmlns:v="urn:schemas-microsoft-com:vml" Requires="v">
                <p:oleObj name="Equation" r:id="rId3" imgW="2603160" imgH="330120" progId="Equation.DSMT4">
                  <p:embed/>
                </p:oleObj>
              </mc:Choice>
              <mc:Fallback>
                <p:oleObj name="Equation" r:id="rId3" imgW="2603160" imgH="330120" progId="Equation.DSMT4">
                  <p:embed/>
                  <p:pic>
                    <p:nvPicPr>
                      <p:cNvPr id="9" name="Object 8">
                        <a:extLst>
                          <a:ext uri="{FF2B5EF4-FFF2-40B4-BE49-F238E27FC236}">
                            <a16:creationId xmlns:a16="http://schemas.microsoft.com/office/drawing/2014/main" id="{659353F2-8739-4BCC-B6D3-1EBD34220CD5}"/>
                          </a:ext>
                        </a:extLst>
                      </p:cNvPr>
                      <p:cNvPicPr/>
                      <p:nvPr/>
                    </p:nvPicPr>
                    <p:blipFill>
                      <a:blip r:embed="rId4"/>
                      <a:stretch>
                        <a:fillRect/>
                      </a:stretch>
                    </p:blipFill>
                    <p:spPr>
                      <a:xfrm>
                        <a:off x="755650" y="1493838"/>
                        <a:ext cx="6488113" cy="822325"/>
                      </a:xfrm>
                      <a:prstGeom prst="rect">
                        <a:avLst/>
                      </a:prstGeom>
                    </p:spPr>
                  </p:pic>
                </p:oleObj>
              </mc:Fallback>
            </mc:AlternateContent>
          </a:graphicData>
        </a:graphic>
      </p:graphicFrame>
      <p:sp>
        <p:nvSpPr>
          <p:cNvPr id="10" name="Content Placeholder 3">
            <a:extLst>
              <a:ext uri="{FF2B5EF4-FFF2-40B4-BE49-F238E27FC236}">
                <a16:creationId xmlns:a16="http://schemas.microsoft.com/office/drawing/2014/main" id="{2C5FF507-AB45-4A34-8184-C5293FA93814}"/>
              </a:ext>
            </a:extLst>
          </p:cNvPr>
          <p:cNvSpPr txBox="1">
            <a:spLocks/>
          </p:cNvSpPr>
          <p:nvPr/>
        </p:nvSpPr>
        <p:spPr>
          <a:xfrm>
            <a:off x="60456" y="5730404"/>
            <a:ext cx="11784289" cy="1034192"/>
          </a:xfrm>
          <a:prstGeom prst="rect">
            <a:avLst/>
          </a:prstGeom>
        </p:spPr>
        <p:txBody>
          <a:bodyPr>
            <a:noAutofit/>
          </a:bodyPr>
          <a:lstStyle>
            <a:lvl1pPr marL="0" marR="0" indent="0" algn="r"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i="1" dirty="0">
                <a:latin typeface="Times New Roman" panose="02020603050405020304" pitchFamily="18" charset="0"/>
                <a:ea typeface="Aptos" panose="020B0004020202020204" pitchFamily="34" charset="0"/>
                <a:cs typeface="Times New Roman" panose="02020603050405020304" pitchFamily="18" charset="0"/>
              </a:rPr>
              <a:t>x</a:t>
            </a:r>
            <a:r>
              <a:rPr lang="en-US" dirty="0">
                <a:ea typeface="Aptos" panose="020B0004020202020204" pitchFamily="34" charset="0"/>
                <a:cs typeface="Mangal" panose="02040503050203030202" pitchFamily="18" charset="0"/>
              </a:rPr>
              <a:t>:	</a:t>
            </a:r>
            <a:r>
              <a:rPr lang="en-US" sz="2800" dirty="0">
                <a:ea typeface="Aptos" panose="020B0004020202020204" pitchFamily="34" charset="0"/>
                <a:cs typeface="Mangal" panose="02040503050203030202" pitchFamily="18" charset="0"/>
              </a:rPr>
              <a:t>Sequence of energizing cranking paths, sequence of synchronizing 	decisions</a:t>
            </a:r>
            <a:r>
              <a:rPr lang="en-US" dirty="0">
                <a:ea typeface="Aptos" panose="020B0004020202020204" pitchFamily="34" charset="0"/>
                <a:cs typeface="Mangal" panose="02040503050203030202" pitchFamily="18" charset="0"/>
              </a:rPr>
              <a:t>, and s</a:t>
            </a:r>
            <a:r>
              <a:rPr lang="en-US" sz="2800" dirty="0">
                <a:ea typeface="Aptos" panose="020B0004020202020204" pitchFamily="34" charset="0"/>
                <a:cs typeface="Mangal" panose="02040503050203030202" pitchFamily="18" charset="0"/>
              </a:rPr>
              <a:t>equence of load pickup.</a:t>
            </a:r>
            <a:endParaRPr lang="en-US" sz="2800" b="1" dirty="0"/>
          </a:p>
        </p:txBody>
      </p:sp>
    </p:spTree>
    <p:extLst>
      <p:ext uri="{BB962C8B-B14F-4D97-AF65-F5344CB8AC3E}">
        <p14:creationId xmlns:p14="http://schemas.microsoft.com/office/powerpoint/2010/main" val="3543628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5E0C8-4031-473F-B3FD-2830C65334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6F5035-9C6F-AF94-31B6-080B56621C5A}"/>
              </a:ext>
            </a:extLst>
          </p:cNvPr>
          <p:cNvSpPr>
            <a:spLocks noGrp="1"/>
          </p:cNvSpPr>
          <p:nvPr>
            <p:ph type="body" sz="quarter" idx="10"/>
          </p:nvPr>
        </p:nvSpPr>
        <p:spPr>
          <a:xfrm>
            <a:off x="60456" y="366516"/>
            <a:ext cx="8892158" cy="666750"/>
          </a:xfrm>
        </p:spPr>
        <p:txBody>
          <a:bodyPr/>
          <a:lstStyle/>
          <a:p>
            <a:r>
              <a:rPr lang="en-US" sz="3600" dirty="0"/>
              <a:t>Inrush Currents in Transformers</a:t>
            </a:r>
          </a:p>
        </p:txBody>
      </p:sp>
      <p:sp>
        <p:nvSpPr>
          <p:cNvPr id="24" name="Rectangle: Rounded Corners 23">
            <a:extLst>
              <a:ext uri="{FF2B5EF4-FFF2-40B4-BE49-F238E27FC236}">
                <a16:creationId xmlns:a16="http://schemas.microsoft.com/office/drawing/2014/main" id="{C97311AA-7891-BACA-E73A-B2B0CF7361F8}"/>
              </a:ext>
            </a:extLst>
          </p:cNvPr>
          <p:cNvSpPr/>
          <p:nvPr/>
        </p:nvSpPr>
        <p:spPr>
          <a:xfrm>
            <a:off x="60456" y="2304562"/>
            <a:ext cx="5846280" cy="3184742"/>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dirty="0">
                <a:solidFill>
                  <a:schemeClr val="tx1"/>
                </a:solidFill>
              </a:rPr>
              <a:t>When an </a:t>
            </a:r>
            <a:r>
              <a:rPr lang="en-US" sz="2800" dirty="0" err="1">
                <a:solidFill>
                  <a:schemeClr val="tx1"/>
                </a:solidFill>
              </a:rPr>
              <a:t>outaged</a:t>
            </a:r>
            <a:r>
              <a:rPr lang="en-US" sz="2800" dirty="0">
                <a:solidFill>
                  <a:schemeClr val="tx1"/>
                </a:solidFill>
              </a:rPr>
              <a:t> transformer is re-energized, a transient surge current is drawn to establish the magnetic field.</a:t>
            </a:r>
          </a:p>
          <a:p>
            <a:pPr marL="457200" indent="-457200">
              <a:buFont typeface="Arial" panose="020B0604020202020204" pitchFamily="34" charset="0"/>
              <a:buChar char="•"/>
            </a:pPr>
            <a:r>
              <a:rPr lang="en-US" sz="2800" dirty="0">
                <a:solidFill>
                  <a:schemeClr val="tx1"/>
                </a:solidFill>
              </a:rPr>
              <a:t>A residual flux is inside the core after transformer is </a:t>
            </a:r>
            <a:r>
              <a:rPr lang="en-US" sz="2800" dirty="0" err="1">
                <a:solidFill>
                  <a:schemeClr val="tx1"/>
                </a:solidFill>
              </a:rPr>
              <a:t>outaged</a:t>
            </a:r>
            <a:r>
              <a:rPr lang="en-US" sz="2800" dirty="0">
                <a:solidFill>
                  <a:schemeClr val="tx1"/>
                </a:solidFill>
              </a:rPr>
              <a:t>, which causes core saturation when it is re-energized. </a:t>
            </a:r>
          </a:p>
          <a:p>
            <a:pPr marL="457200" indent="-457200">
              <a:buFont typeface="Arial" panose="020B0604020202020204" pitchFamily="34" charset="0"/>
              <a:buChar char="•"/>
            </a:pPr>
            <a:r>
              <a:rPr lang="en-US" sz="2800" dirty="0">
                <a:solidFill>
                  <a:schemeClr val="tx1"/>
                </a:solidFill>
              </a:rPr>
              <a:t>Current peak may be 3-5 times of the rated current.</a:t>
            </a:r>
          </a:p>
          <a:p>
            <a:pPr marL="457200" indent="-457200">
              <a:buFont typeface="Arial" panose="020B0604020202020204" pitchFamily="34" charset="0"/>
              <a:buChar char="•"/>
            </a:pPr>
            <a:r>
              <a:rPr lang="en-US" sz="2800" dirty="0">
                <a:solidFill>
                  <a:schemeClr val="tx1"/>
                </a:solidFill>
              </a:rPr>
              <a:t>Residual flux eventually dies out. </a:t>
            </a:r>
          </a:p>
          <a:p>
            <a:pPr marL="457200" indent="-457200">
              <a:buFont typeface="Arial" panose="020B0604020202020204" pitchFamily="34" charset="0"/>
              <a:buChar char="•"/>
            </a:pPr>
            <a:r>
              <a:rPr lang="en-US" sz="2400" dirty="0">
                <a:solidFill>
                  <a:schemeClr val="tx1"/>
                </a:solidFill>
              </a:rPr>
              <a:t>I</a:t>
            </a:r>
            <a:r>
              <a:rPr lang="en-US" sz="2800" dirty="0">
                <a:solidFill>
                  <a:schemeClr val="tx1"/>
                </a:solidFill>
              </a:rPr>
              <a:t>nrush current may trip reclosers and fuses.</a:t>
            </a:r>
            <a:br>
              <a:rPr lang="en-US" sz="2800" dirty="0">
                <a:solidFill>
                  <a:schemeClr val="tx1"/>
                </a:solidFill>
              </a:rPr>
            </a:br>
            <a:endParaRPr lang="en-US" sz="2800" dirty="0">
              <a:solidFill>
                <a:schemeClr val="tx1"/>
              </a:solidFill>
            </a:endParaRPr>
          </a:p>
        </p:txBody>
      </p:sp>
      <p:pic>
        <p:nvPicPr>
          <p:cNvPr id="15" name="Picture 14" descr="A diagram of a switch&#10;&#10;AI-generated content may be incorrect.">
            <a:extLst>
              <a:ext uri="{FF2B5EF4-FFF2-40B4-BE49-F238E27FC236}">
                <a16:creationId xmlns:a16="http://schemas.microsoft.com/office/drawing/2014/main" id="{AEC70385-1AD1-FE58-E4A5-60BD24CCE67D}"/>
              </a:ext>
            </a:extLst>
          </p:cNvPr>
          <p:cNvPicPr>
            <a:picLocks noChangeAspect="1"/>
          </p:cNvPicPr>
          <p:nvPr/>
        </p:nvPicPr>
        <p:blipFill>
          <a:blip r:embed="rId3"/>
          <a:stretch>
            <a:fillRect/>
          </a:stretch>
        </p:blipFill>
        <p:spPr>
          <a:xfrm>
            <a:off x="5677484" y="3927931"/>
            <a:ext cx="6547191" cy="2575089"/>
          </a:xfrm>
          <a:prstGeom prst="rect">
            <a:avLst/>
          </a:prstGeom>
        </p:spPr>
      </p:pic>
      <p:grpSp>
        <p:nvGrpSpPr>
          <p:cNvPr id="27" name="Group 26">
            <a:extLst>
              <a:ext uri="{FF2B5EF4-FFF2-40B4-BE49-F238E27FC236}">
                <a16:creationId xmlns:a16="http://schemas.microsoft.com/office/drawing/2014/main" id="{BE15197E-7940-697B-1B19-BDC549A4B3A7}"/>
              </a:ext>
            </a:extLst>
          </p:cNvPr>
          <p:cNvGrpSpPr/>
          <p:nvPr/>
        </p:nvGrpSpPr>
        <p:grpSpPr>
          <a:xfrm>
            <a:off x="5906736" y="1033266"/>
            <a:ext cx="6088687" cy="2718628"/>
            <a:chOff x="5532699" y="853912"/>
            <a:chExt cx="6088687" cy="2718628"/>
          </a:xfrm>
        </p:grpSpPr>
        <p:pic>
          <p:nvPicPr>
            <p:cNvPr id="23" name="Picture 22" descr="A diagram of an inrush current&#10;&#10;AI-generated content may be incorrect.">
              <a:extLst>
                <a:ext uri="{FF2B5EF4-FFF2-40B4-BE49-F238E27FC236}">
                  <a16:creationId xmlns:a16="http://schemas.microsoft.com/office/drawing/2014/main" id="{13962B6B-348A-F5CA-3F63-F936D5EB4E3D}"/>
                </a:ext>
              </a:extLst>
            </p:cNvPr>
            <p:cNvPicPr>
              <a:picLocks noChangeAspect="1"/>
            </p:cNvPicPr>
            <p:nvPr/>
          </p:nvPicPr>
          <p:blipFill>
            <a:blip r:embed="rId4"/>
            <a:stretch>
              <a:fillRect/>
            </a:stretch>
          </p:blipFill>
          <p:spPr>
            <a:xfrm>
              <a:off x="6285265" y="853912"/>
              <a:ext cx="5036288" cy="2542592"/>
            </a:xfrm>
            <a:prstGeom prst="rect">
              <a:avLst/>
            </a:prstGeom>
          </p:spPr>
        </p:pic>
        <p:cxnSp>
          <p:nvCxnSpPr>
            <p:cNvPr id="26" name="Straight Connector 25">
              <a:extLst>
                <a:ext uri="{FF2B5EF4-FFF2-40B4-BE49-F238E27FC236}">
                  <a16:creationId xmlns:a16="http://schemas.microsoft.com/office/drawing/2014/main" id="{601957D5-6BA7-22E3-99E8-A7B1C3A6C2C0}"/>
                </a:ext>
              </a:extLst>
            </p:cNvPr>
            <p:cNvCxnSpPr/>
            <p:nvPr/>
          </p:nvCxnSpPr>
          <p:spPr>
            <a:xfrm>
              <a:off x="5532699" y="3572540"/>
              <a:ext cx="608868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674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14E714-0776-D004-A61E-05DCB08C5B3B}"/>
              </a:ext>
            </a:extLst>
          </p:cNvPr>
          <p:cNvSpPr>
            <a:spLocks noGrp="1"/>
          </p:cNvSpPr>
          <p:nvPr>
            <p:ph type="body" sz="quarter" idx="10"/>
          </p:nvPr>
        </p:nvSpPr>
        <p:spPr>
          <a:xfrm>
            <a:off x="210879" y="370152"/>
            <a:ext cx="9124507" cy="666750"/>
          </a:xfrm>
        </p:spPr>
        <p:txBody>
          <a:bodyPr/>
          <a:lstStyle/>
          <a:p>
            <a:r>
              <a:rPr lang="en-US" dirty="0"/>
              <a:t>BS Framework considering Inrush Current</a:t>
            </a:r>
          </a:p>
        </p:txBody>
      </p:sp>
      <p:grpSp>
        <p:nvGrpSpPr>
          <p:cNvPr id="17" name="Group 16">
            <a:extLst>
              <a:ext uri="{FF2B5EF4-FFF2-40B4-BE49-F238E27FC236}">
                <a16:creationId xmlns:a16="http://schemas.microsoft.com/office/drawing/2014/main" id="{2FC8FBBD-D85A-3470-A5F4-7BA43FAD636C}"/>
              </a:ext>
            </a:extLst>
          </p:cNvPr>
          <p:cNvGrpSpPr/>
          <p:nvPr/>
        </p:nvGrpSpPr>
        <p:grpSpPr>
          <a:xfrm>
            <a:off x="210879" y="1164640"/>
            <a:ext cx="11590934" cy="5427380"/>
            <a:chOff x="210879" y="1164640"/>
            <a:chExt cx="11590934" cy="5427380"/>
          </a:xfrm>
        </p:grpSpPr>
        <p:pic>
          <p:nvPicPr>
            <p:cNvPr id="11" name="Picture 10" descr="A computer screen shot of a diagram&#10;&#10;AI-generated content may be incorrect.">
              <a:extLst>
                <a:ext uri="{FF2B5EF4-FFF2-40B4-BE49-F238E27FC236}">
                  <a16:creationId xmlns:a16="http://schemas.microsoft.com/office/drawing/2014/main" id="{93109113-1608-7E3D-3289-32F48DAC0BEF}"/>
                </a:ext>
              </a:extLst>
            </p:cNvPr>
            <p:cNvPicPr>
              <a:picLocks noChangeAspect="1"/>
            </p:cNvPicPr>
            <p:nvPr/>
          </p:nvPicPr>
          <p:blipFill>
            <a:blip r:embed="rId2"/>
            <a:stretch>
              <a:fillRect/>
            </a:stretch>
          </p:blipFill>
          <p:spPr>
            <a:xfrm>
              <a:off x="210879" y="1164640"/>
              <a:ext cx="10455689" cy="5427380"/>
            </a:xfrm>
            <a:prstGeom prst="rect">
              <a:avLst/>
            </a:prstGeom>
          </p:spPr>
        </p:pic>
        <p:cxnSp>
          <p:nvCxnSpPr>
            <p:cNvPr id="12" name="Straight Arrow Connector 11">
              <a:extLst>
                <a:ext uri="{FF2B5EF4-FFF2-40B4-BE49-F238E27FC236}">
                  <a16:creationId xmlns:a16="http://schemas.microsoft.com/office/drawing/2014/main" id="{9ED809FC-81E3-0D26-01C5-27AE020F39CA}"/>
                </a:ext>
              </a:extLst>
            </p:cNvPr>
            <p:cNvCxnSpPr/>
            <p:nvPr/>
          </p:nvCxnSpPr>
          <p:spPr>
            <a:xfrm flipH="1">
              <a:off x="6977605" y="2026999"/>
              <a:ext cx="2523281" cy="993236"/>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6F08C5-4DB5-9578-D891-5D55877D6791}"/>
                </a:ext>
              </a:extLst>
            </p:cNvPr>
            <p:cNvCxnSpPr/>
            <p:nvPr/>
          </p:nvCxnSpPr>
          <p:spPr>
            <a:xfrm flipH="1">
              <a:off x="8400227" y="2481178"/>
              <a:ext cx="1192099" cy="539057"/>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1A5F77C-B862-8A14-ADE3-7444EBBF77B8}"/>
                </a:ext>
              </a:extLst>
            </p:cNvPr>
            <p:cNvSpPr txBox="1"/>
            <p:nvPr/>
          </p:nvSpPr>
          <p:spPr>
            <a:xfrm>
              <a:off x="9135300" y="1593879"/>
              <a:ext cx="2466427" cy="471220"/>
            </a:xfrm>
            <a:prstGeom prst="rect">
              <a:avLst/>
            </a:prstGeom>
          </p:spPr>
          <p:txBody>
            <a:bodyPr vert="horz" wrap="none" lIns="91440" tIns="45720" rIns="91440" bIns="45720" rtlCol="0" anchor="b">
              <a:normAutofit/>
            </a:bodyPr>
            <a:lstStyle/>
            <a:p>
              <a:pPr algn="r"/>
              <a:r>
                <a:rPr lang="en-US" sz="1600" dirty="0">
                  <a:latin typeface="+mn-lt"/>
                </a:rPr>
                <a:t>Primary preventive measure</a:t>
              </a:r>
            </a:p>
          </p:txBody>
        </p:sp>
        <p:sp>
          <p:nvSpPr>
            <p:cNvPr id="16" name="TextBox 15">
              <a:extLst>
                <a:ext uri="{FF2B5EF4-FFF2-40B4-BE49-F238E27FC236}">
                  <a16:creationId xmlns:a16="http://schemas.microsoft.com/office/drawing/2014/main" id="{E079D9BA-D7F6-403F-CAC5-4FB6AD27F70C}"/>
                </a:ext>
              </a:extLst>
            </p:cNvPr>
            <p:cNvSpPr txBox="1"/>
            <p:nvPr/>
          </p:nvSpPr>
          <p:spPr>
            <a:xfrm>
              <a:off x="9335386" y="2042318"/>
              <a:ext cx="2466427" cy="471220"/>
            </a:xfrm>
            <a:prstGeom prst="rect">
              <a:avLst/>
            </a:prstGeom>
          </p:spPr>
          <p:txBody>
            <a:bodyPr vert="horz" wrap="none" lIns="91440" tIns="45720" rIns="91440" bIns="45720" rtlCol="0" anchor="b">
              <a:normAutofit/>
            </a:bodyPr>
            <a:lstStyle/>
            <a:p>
              <a:pPr algn="r"/>
              <a:r>
                <a:rPr lang="en-US" sz="1600" dirty="0">
                  <a:latin typeface="+mn-lt"/>
                </a:rPr>
                <a:t>Secondary preventive measure</a:t>
              </a:r>
            </a:p>
          </p:txBody>
        </p:sp>
      </p:grpSp>
    </p:spTree>
    <p:extLst>
      <p:ext uri="{BB962C8B-B14F-4D97-AF65-F5344CB8AC3E}">
        <p14:creationId xmlns:p14="http://schemas.microsoft.com/office/powerpoint/2010/main" val="4201057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9187716" cy="666750"/>
          </a:xfrm>
        </p:spPr>
        <p:txBody>
          <a:bodyPr/>
          <a:lstStyle/>
          <a:p>
            <a:r>
              <a:rPr lang="en-US" sz="3600" dirty="0"/>
              <a:t>Estimation of Peak Inrush Current in Feeders</a:t>
            </a:r>
          </a:p>
        </p:txBody>
      </p:sp>
      <mc:AlternateContent xmlns:mc="http://schemas.openxmlformats.org/markup-compatibility/2006" xmlns:a14="http://schemas.microsoft.com/office/drawing/2010/main">
        <mc:Choice Requires="a14">
          <p:sp>
            <p:nvSpPr>
              <p:cNvPr id="15" name="Text Placeholder 3">
                <a:extLst>
                  <a:ext uri="{FF2B5EF4-FFF2-40B4-BE49-F238E27FC236}">
                    <a16:creationId xmlns:a16="http://schemas.microsoft.com/office/drawing/2014/main" id="{544827D6-6791-48C0-B5C2-2C1485255952}"/>
                  </a:ext>
                </a:extLst>
              </p:cNvPr>
              <p:cNvSpPr txBox="1">
                <a:spLocks/>
              </p:cNvSpPr>
              <p:nvPr/>
            </p:nvSpPr>
            <p:spPr>
              <a:xfrm>
                <a:off x="65372" y="1064532"/>
                <a:ext cx="12066172" cy="2121462"/>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Peak inrush current of transformer is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e>
                      <m:sub>
                        <m:r>
                          <m:rPr>
                            <m:sty m:val="p"/>
                          </m:rPr>
                          <a:rPr lang="en-US" b="0" i="0" smtClean="0">
                            <a:latin typeface="Cambria Math" panose="02040503050406030204" pitchFamily="18" charset="0"/>
                          </a:rPr>
                          <m:t>pk</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𝑠</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ea typeface="Cambria Math" panose="02040503050406030204" pitchFamily="18" charset="0"/>
                                  </a:rPr>
                                  <m:t>𝑛</m:t>
                                </m:r>
                              </m:sub>
                            </m:sSub>
                          </m:den>
                        </m:f>
                        <m:r>
                          <a:rPr lang="en-US" i="1">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r>
                              <a:rPr lang="en-US" i="1" smtClean="0">
                                <a:latin typeface="Cambria Math" panose="02040503050406030204" pitchFamily="18" charset="0"/>
                                <a:ea typeface="Cambria Math" panose="02040503050406030204" pitchFamily="18" charset="0"/>
                              </a:rPr>
                              <m:t>𝜃</m:t>
                            </m:r>
                          </m:e>
                        </m:func>
                        <m:r>
                          <a:rPr lang="en-US" b="0" i="1" smtClean="0">
                            <a:latin typeface="Cambria Math" panose="02040503050406030204" pitchFamily="18" charset="0"/>
                          </a:rPr>
                          <m:t>+1</m:t>
                        </m:r>
                      </m:e>
                    </m:d>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𝑚</m:t>
                            </m:r>
                          </m:sub>
                        </m:sSub>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𝑤</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𝑠</m:t>
                                        </m:r>
                                      </m:sub>
                                    </m:sSub>
                                  </m:e>
                                </m:d>
                              </m:e>
                              <m:sup>
                                <m:r>
                                  <a:rPr lang="en-US" b="0" i="1" smtClean="0">
                                    <a:latin typeface="Cambria Math" panose="02040503050406030204" pitchFamily="18" charset="0"/>
                                  </a:rPr>
                                  <m:t>2</m:t>
                                </m:r>
                              </m:sup>
                            </m:sSup>
                          </m:e>
                        </m:rad>
                      </m:den>
                    </m:f>
                    <m:r>
                      <a:rPr lang="en-US" b="0" i="1" smtClean="0">
                        <a:latin typeface="Cambria Math" panose="02040503050406030204" pitchFamily="18" charset="0"/>
                      </a:rPr>
                      <m:t>.</m:t>
                    </m:r>
                  </m:oMath>
                </a14:m>
                <a:endParaRPr lang="en-US" b="0" dirty="0"/>
              </a:p>
              <a:p>
                <a:r>
                  <a:rPr lang="en-US" dirty="0"/>
                  <a:t>Use Z-matrix to estimate inrush current along the feeder and laterals.</a:t>
                </a:r>
              </a:p>
            </p:txBody>
          </p:sp>
        </mc:Choice>
        <mc:Fallback xmlns="">
          <p:sp>
            <p:nvSpPr>
              <p:cNvPr id="15" name="Text Placeholder 3">
                <a:extLst>
                  <a:ext uri="{FF2B5EF4-FFF2-40B4-BE49-F238E27FC236}">
                    <a16:creationId xmlns:a16="http://schemas.microsoft.com/office/drawing/2014/main" id="{544827D6-6791-48C0-B5C2-2C1485255952}"/>
                  </a:ext>
                </a:extLst>
              </p:cNvPr>
              <p:cNvSpPr txBox="1">
                <a:spLocks noRot="1" noChangeAspect="1" noMove="1" noResize="1" noEditPoints="1" noAdjustHandles="1" noChangeArrowheads="1" noChangeShapeType="1" noTextEdit="1"/>
              </p:cNvSpPr>
              <p:nvPr/>
            </p:nvSpPr>
            <p:spPr>
              <a:xfrm>
                <a:off x="65372" y="1064532"/>
                <a:ext cx="12066172" cy="2121462"/>
              </a:xfrm>
              <a:prstGeom prst="rect">
                <a:avLst/>
              </a:prstGeom>
              <a:blipFill>
                <a:blip r:embed="rId3"/>
                <a:stretch>
                  <a:fillRect l="-9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Placeholder 3">
                <a:extLst>
                  <a:ext uri="{FF2B5EF4-FFF2-40B4-BE49-F238E27FC236}">
                    <a16:creationId xmlns:a16="http://schemas.microsoft.com/office/drawing/2014/main" id="{35425D60-AA28-1F03-7D43-BD3E87191777}"/>
                  </a:ext>
                </a:extLst>
              </p:cNvPr>
              <p:cNvSpPr txBox="1">
                <a:spLocks/>
              </p:cNvSpPr>
              <p:nvPr/>
            </p:nvSpPr>
            <p:spPr>
              <a:xfrm>
                <a:off x="60456" y="2337157"/>
                <a:ext cx="5803108" cy="3885975"/>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Precompute the Z-matrix of each bus blocks.</a:t>
                </a:r>
              </a:p>
              <a:p>
                <a:r>
                  <a:rPr lang="en-US" dirty="0"/>
                  <a:t>Utilize Z-matrix to find equivalent impedances. </a:t>
                </a:r>
              </a:p>
              <a:p>
                <a:r>
                  <a:rPr lang="en-US" dirty="0"/>
                  <a:t>For worst case(</a:t>
                </a:r>
                <a14:m>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b="0" i="0" smtClean="0">
                        <a:latin typeface="Cambria Math" panose="02040503050406030204" pitchFamily="18" charset="0"/>
                        <a:ea typeface="Cambria Math" panose="02040503050406030204" pitchFamily="18" charset="0"/>
                      </a:rPr>
                      <m:t>=0</m:t>
                    </m:r>
                  </m:oMath>
                </a14:m>
                <a:r>
                  <a:rPr lang="en-US" dirty="0"/>
                  <a:t>), peak current due to transformer at </a:t>
                </a:r>
                <a14:m>
                  <m:oMath xmlns:m="http://schemas.openxmlformats.org/officeDocument/2006/math">
                    <m:r>
                      <a:rPr lang="en-US" b="0" i="1" smtClean="0">
                        <a:latin typeface="Cambria Math" panose="02040503050406030204" pitchFamily="18" charset="0"/>
                      </a:rPr>
                      <m:t>𝑛</m:t>
                    </m:r>
                  </m:oMath>
                </a14:m>
                <a:r>
                  <a:rPr lang="en-US" dirty="0"/>
                  <a:t> is:</a:t>
                </a:r>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m:rPr>
                              <m:sty m:val="p"/>
                            </m:rPr>
                            <a:rPr lang="en-US" sz="2000">
                              <a:latin typeface="Cambria Math" panose="02040503050406030204" pitchFamily="18" charset="0"/>
                            </a:rPr>
                            <m:t>i</m:t>
                          </m:r>
                        </m:e>
                        <m:sub>
                          <m:r>
                            <m:rPr>
                              <m:sty m:val="p"/>
                            </m:rPr>
                            <a:rPr lang="en-US" sz="2000">
                              <a:latin typeface="Cambria Math" panose="02040503050406030204" pitchFamily="18" charset="0"/>
                            </a:rPr>
                            <m:t>pk</m:t>
                          </m:r>
                        </m:sub>
                      </m:sSub>
                      <m:r>
                        <a:rPr lang="en-US" sz="2000" i="1">
                          <a:latin typeface="Cambria Math" panose="02040503050406030204" pitchFamily="18" charset="0"/>
                        </a:rPr>
                        <m:t>=</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𝜆</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𝜆</m:t>
                                  </m:r>
                                </m:e>
                                <m:sub>
                                  <m:r>
                                    <a:rPr lang="en-US" sz="2000" i="1">
                                      <a:latin typeface="Cambria Math" panose="02040503050406030204" pitchFamily="18" charset="0"/>
                                      <a:ea typeface="Cambria Math" panose="02040503050406030204" pitchFamily="18" charset="0"/>
                                    </a:rPr>
                                    <m:t>𝑠</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𝜆</m:t>
                                  </m:r>
                                </m:e>
                                <m:sub>
                                  <m:r>
                                    <a:rPr lang="en-US" sz="2000" i="1">
                                      <a:latin typeface="Cambria Math" panose="02040503050406030204" pitchFamily="18" charset="0"/>
                                      <a:ea typeface="Cambria Math" panose="02040503050406030204" pitchFamily="18" charset="0"/>
                                    </a:rPr>
                                    <m:t>𝑛</m:t>
                                  </m:r>
                                </m:sub>
                              </m:sSub>
                            </m:den>
                          </m:f>
                          <m:r>
                            <a:rPr lang="en-US" sz="2000" i="1">
                              <a:latin typeface="Cambria Math" panose="02040503050406030204" pitchFamily="18" charset="0"/>
                            </a:rPr>
                            <m:t>+2</m:t>
                          </m:r>
                        </m:e>
                      </m:d>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𝑚</m:t>
                              </m:r>
                            </m:sub>
                          </m:sSub>
                        </m:num>
                        <m:den>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𝑍</m:t>
                              </m:r>
                            </m:e>
                            <m:sub>
                              <m:r>
                                <a:rPr lang="en-US" sz="2000" b="0" i="1" smtClean="0">
                                  <a:latin typeface="Cambria Math" panose="02040503050406030204" pitchFamily="18" charset="0"/>
                                </a:rPr>
                                <m:t>𝑘𝑘</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𝑍</m:t>
                              </m:r>
                            </m:e>
                            <m:sub>
                              <m:r>
                                <a:rPr lang="en-US" sz="2000" b="0" i="1" smtClean="0">
                                  <a:latin typeface="Cambria Math" panose="02040503050406030204" pitchFamily="18" charset="0"/>
                                </a:rPr>
                                <m:t>𝑘𝑛</m:t>
                              </m:r>
                            </m:sub>
                          </m:sSub>
                          <m:r>
                            <a:rPr lang="en-US" sz="2000" b="0" i="1" smtClean="0">
                              <a:latin typeface="Cambria Math" panose="02040503050406030204" pitchFamily="18" charset="0"/>
                            </a:rPr>
                            <m:t>+</m:t>
                          </m:r>
                          <m:r>
                            <a:rPr lang="en-US" sz="2000" b="0" i="1" smtClean="0">
                              <a:latin typeface="Cambria Math" panose="02040503050406030204" pitchFamily="18" charset="0"/>
                            </a:rPr>
                            <m:t>𝑗𝑤</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𝐿</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m:t>
                          </m:r>
                        </m:den>
                      </m:f>
                    </m:oMath>
                  </m:oMathPara>
                </a14:m>
                <a:endParaRPr lang="en-US" sz="2000" dirty="0"/>
              </a:p>
              <a:p>
                <a:r>
                  <a:rPr lang="en-US" dirty="0"/>
                  <a:t>Use graphs to find effective inrush current along each branches.</a:t>
                </a:r>
                <a:br>
                  <a:rPr lang="en-US" sz="2000" dirty="0"/>
                </a:br>
                <a:endParaRPr lang="en-US" sz="2000" dirty="0"/>
              </a:p>
            </p:txBody>
          </p:sp>
        </mc:Choice>
        <mc:Fallback xmlns="">
          <p:sp>
            <p:nvSpPr>
              <p:cNvPr id="11" name="Text Placeholder 3">
                <a:extLst>
                  <a:ext uri="{FF2B5EF4-FFF2-40B4-BE49-F238E27FC236}">
                    <a16:creationId xmlns:a16="http://schemas.microsoft.com/office/drawing/2014/main" id="{35425D60-AA28-1F03-7D43-BD3E87191777}"/>
                  </a:ext>
                </a:extLst>
              </p:cNvPr>
              <p:cNvSpPr txBox="1">
                <a:spLocks noRot="1" noChangeAspect="1" noMove="1" noResize="1" noEditPoints="1" noAdjustHandles="1" noChangeArrowheads="1" noChangeShapeType="1" noTextEdit="1"/>
              </p:cNvSpPr>
              <p:nvPr/>
            </p:nvSpPr>
            <p:spPr>
              <a:xfrm>
                <a:off x="60456" y="2337157"/>
                <a:ext cx="5803108" cy="3885975"/>
              </a:xfrm>
              <a:prstGeom prst="rect">
                <a:avLst/>
              </a:prstGeom>
              <a:blipFill>
                <a:blip r:embed="rId4"/>
                <a:stretch>
                  <a:fillRect l="-1891" t="-1411" r="-315" b="-12226"/>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FE7F1B4C-40FB-8D03-5AE1-4FCF082138BE}"/>
              </a:ext>
            </a:extLst>
          </p:cNvPr>
          <p:cNvGrpSpPr/>
          <p:nvPr/>
        </p:nvGrpSpPr>
        <p:grpSpPr>
          <a:xfrm>
            <a:off x="5749400" y="2608591"/>
            <a:ext cx="6267980" cy="3343105"/>
            <a:chOff x="6021282" y="2450363"/>
            <a:chExt cx="6110262" cy="3109189"/>
          </a:xfrm>
        </p:grpSpPr>
        <p:grpSp>
          <p:nvGrpSpPr>
            <p:cNvPr id="21" name="Group 20">
              <a:extLst>
                <a:ext uri="{FF2B5EF4-FFF2-40B4-BE49-F238E27FC236}">
                  <a16:creationId xmlns:a16="http://schemas.microsoft.com/office/drawing/2014/main" id="{6987F350-334F-8DBE-0F56-B7454F22D36D}"/>
                </a:ext>
              </a:extLst>
            </p:cNvPr>
            <p:cNvGrpSpPr/>
            <p:nvPr/>
          </p:nvGrpSpPr>
          <p:grpSpPr>
            <a:xfrm>
              <a:off x="6188149" y="2450363"/>
              <a:ext cx="5803108" cy="2695795"/>
              <a:chOff x="5283278" y="2450363"/>
              <a:chExt cx="6707979" cy="3283005"/>
            </a:xfrm>
          </p:grpSpPr>
          <p:pic>
            <p:nvPicPr>
              <p:cNvPr id="8" name="Graphic 7">
                <a:extLst>
                  <a:ext uri="{FF2B5EF4-FFF2-40B4-BE49-F238E27FC236}">
                    <a16:creationId xmlns:a16="http://schemas.microsoft.com/office/drawing/2014/main" id="{CE148D45-81DD-417E-8CD4-FE2132374F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3278" y="2450363"/>
                <a:ext cx="6707979" cy="3283005"/>
              </a:xfrm>
              <a:prstGeom prst="rect">
                <a:avLst/>
              </a:prstGeom>
            </p:spPr>
          </p:pic>
          <p:sp>
            <p:nvSpPr>
              <p:cNvPr id="18" name="TextBox 17">
                <a:extLst>
                  <a:ext uri="{FF2B5EF4-FFF2-40B4-BE49-F238E27FC236}">
                    <a16:creationId xmlns:a16="http://schemas.microsoft.com/office/drawing/2014/main" id="{1A963159-A02D-238C-B927-FCB29DD3A2BB}"/>
                  </a:ext>
                </a:extLst>
              </p:cNvPr>
              <p:cNvSpPr txBox="1"/>
              <p:nvPr/>
            </p:nvSpPr>
            <p:spPr>
              <a:xfrm>
                <a:off x="6096000" y="4606650"/>
                <a:ext cx="914400" cy="914400"/>
              </a:xfrm>
              <a:prstGeom prst="rect">
                <a:avLst/>
              </a:prstGeom>
            </p:spPr>
            <p:txBody>
              <a:bodyPr vert="horz" wrap="none" lIns="91440" tIns="45720" rIns="91440" bIns="45720" rtlCol="0" anchor="b">
                <a:normAutofit/>
              </a:bodyPr>
              <a:lstStyle/>
              <a:p>
                <a:pPr algn="r"/>
                <a:r>
                  <a:rPr lang="en-US" dirty="0">
                    <a:solidFill>
                      <a:srgbClr val="FF0000"/>
                    </a:solidFill>
                    <a:latin typeface="+mn-lt"/>
                  </a:rPr>
                  <a:t>Thevenin’s </a:t>
                </a:r>
              </a:p>
              <a:p>
                <a:pPr algn="r"/>
                <a:r>
                  <a:rPr lang="en-US" dirty="0">
                    <a:solidFill>
                      <a:srgbClr val="FF0000"/>
                    </a:solidFill>
                    <a:latin typeface="+mn-lt"/>
                  </a:rPr>
                  <a:t>equivalent</a:t>
                </a:r>
              </a:p>
            </p:txBody>
          </p:sp>
        </p:grpSp>
        <p:sp>
          <p:nvSpPr>
            <p:cNvPr id="20" name="TextBox 19">
              <a:extLst>
                <a:ext uri="{FF2B5EF4-FFF2-40B4-BE49-F238E27FC236}">
                  <a16:creationId xmlns:a16="http://schemas.microsoft.com/office/drawing/2014/main" id="{D22DB0F5-5448-89B2-1246-769BFDA3B3C5}"/>
                </a:ext>
              </a:extLst>
            </p:cNvPr>
            <p:cNvSpPr txBox="1"/>
            <p:nvPr/>
          </p:nvSpPr>
          <p:spPr>
            <a:xfrm>
              <a:off x="6021282" y="5190499"/>
              <a:ext cx="6110262" cy="369053"/>
            </a:xfrm>
            <a:prstGeom prst="rect">
              <a:avLst/>
            </a:prstGeom>
          </p:spPr>
          <p:txBody>
            <a:bodyPr vert="horz" wrap="none" lIns="91440" tIns="45720" rIns="91440" bIns="45720" rtlCol="0" anchor="b">
              <a:normAutofit/>
            </a:bodyPr>
            <a:lstStyle/>
            <a:p>
              <a:pPr algn="r"/>
              <a:r>
                <a:rPr lang="en-US" dirty="0">
                  <a:latin typeface="+mn-lt"/>
                </a:rPr>
                <a:t>Steps for estimating the inrush current due to transformer at n</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077B662-6874-76E6-9F40-6EB515CB5600}"/>
                  </a:ext>
                </a:extLst>
              </p:cNvPr>
              <p:cNvSpPr txBox="1"/>
              <p:nvPr/>
            </p:nvSpPr>
            <p:spPr>
              <a:xfrm>
                <a:off x="5920574" y="5875903"/>
                <a:ext cx="6210970" cy="694458"/>
              </a:xfrm>
              <a:prstGeom prst="rect">
                <a:avLst/>
              </a:prstGeom>
            </p:spPr>
            <p:txBody>
              <a:bodyPr vert="horz" wrap="square" lIns="91440" tIns="45720" rIns="91440" bIns="45720" rtlCol="0" anchor="b">
                <a:normAutofit/>
              </a:bodyPr>
              <a:lstStyle/>
              <a:p>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US" sz="1600" i="1">
                            <a:latin typeface="Cambria Math" panose="02040503050406030204" pitchFamily="18" charset="0"/>
                            <a:ea typeface="Cambria Math" panose="02040503050406030204" pitchFamily="18" charset="0"/>
                          </a:rPr>
                          <m:t>0</m:t>
                        </m:r>
                      </m:sub>
                    </m:sSub>
                  </m:oMath>
                </a14:m>
                <a:r>
                  <a:rPr lang="en-US" sz="1600" dirty="0"/>
                  <a:t>, </a:t>
                </a:r>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US" sz="1600" i="1">
                            <a:latin typeface="Cambria Math" panose="02040503050406030204" pitchFamily="18" charset="0"/>
                            <a:ea typeface="Cambria Math" panose="02040503050406030204" pitchFamily="18" charset="0"/>
                          </a:rPr>
                          <m:t>𝑠</m:t>
                        </m:r>
                      </m:sub>
                    </m:sSub>
                  </m:oMath>
                </a14:m>
                <a:r>
                  <a:rPr lang="en-US" sz="1600" dirty="0"/>
                  <a:t>, </a:t>
                </a:r>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US" sz="1600" i="1">
                            <a:latin typeface="Cambria Math" panose="02040503050406030204" pitchFamily="18" charset="0"/>
                            <a:ea typeface="Cambria Math" panose="02040503050406030204" pitchFamily="18" charset="0"/>
                          </a:rPr>
                          <m:t>𝑛</m:t>
                        </m:r>
                      </m:sub>
                    </m:sSub>
                  </m:oMath>
                </a14:m>
                <a:r>
                  <a:rPr lang="en-US" sz="1600" dirty="0"/>
                  <a:t>: residual, saturated, and nominal flux; </a:t>
                </a:r>
                <a14:m>
                  <m:oMath xmlns:m="http://schemas.openxmlformats.org/officeDocument/2006/math">
                    <m:r>
                      <a:rPr lang="en-US" sz="1600" i="1">
                        <a:latin typeface="Cambria Math" panose="02040503050406030204" pitchFamily="18" charset="0"/>
                        <a:ea typeface="Cambria Math" panose="02040503050406030204" pitchFamily="18" charset="0"/>
                      </a:rPr>
                      <m:t>𝜃</m:t>
                    </m:r>
                  </m:oMath>
                </a14:m>
                <a:r>
                  <a:rPr lang="en-US" sz="1600" dirty="0"/>
                  <a:t> is switching instant, </a:t>
                </a:r>
                <a:r>
                  <a:rPr lang="en-US" sz="1600" dirty="0" err="1"/>
                  <a:t>Vm</a:t>
                </a:r>
                <a:r>
                  <a:rPr lang="en-US" sz="1600" dirty="0"/>
                  <a:t>: peak of input voltage,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𝑠</m:t>
                        </m:r>
                      </m:sub>
                    </m:sSub>
                  </m:oMath>
                </a14:m>
                <a:r>
                  <a:rPr lang="en-US" sz="1600" dirty="0"/>
                  <a:t>: saturated inductance of transformer </a:t>
                </a:r>
                <a:endParaRPr lang="en-US" sz="1600" b="1" dirty="0"/>
              </a:p>
            </p:txBody>
          </p:sp>
        </mc:Choice>
        <mc:Fallback xmlns="">
          <p:sp>
            <p:nvSpPr>
              <p:cNvPr id="3" name="TextBox 2">
                <a:extLst>
                  <a:ext uri="{FF2B5EF4-FFF2-40B4-BE49-F238E27FC236}">
                    <a16:creationId xmlns:a16="http://schemas.microsoft.com/office/drawing/2014/main" id="{7077B662-6874-76E6-9F40-6EB515CB5600}"/>
                  </a:ext>
                </a:extLst>
              </p:cNvPr>
              <p:cNvSpPr txBox="1">
                <a:spLocks noRot="1" noChangeAspect="1" noMove="1" noResize="1" noEditPoints="1" noAdjustHandles="1" noChangeArrowheads="1" noChangeShapeType="1" noTextEdit="1"/>
              </p:cNvSpPr>
              <p:nvPr/>
            </p:nvSpPr>
            <p:spPr>
              <a:xfrm>
                <a:off x="5920574" y="5875903"/>
                <a:ext cx="6210970" cy="694458"/>
              </a:xfrm>
              <a:prstGeom prst="rect">
                <a:avLst/>
              </a:prstGeom>
              <a:blipFill>
                <a:blip r:embed="rId7"/>
                <a:stretch>
                  <a:fillRect l="-491" b="-11404"/>
                </a:stretch>
              </a:blipFill>
            </p:spPr>
            <p:txBody>
              <a:bodyPr/>
              <a:lstStyle/>
              <a:p>
                <a:r>
                  <a:rPr lang="en-US">
                    <a:noFill/>
                  </a:rPr>
                  <a:t> </a:t>
                </a:r>
              </a:p>
            </p:txBody>
          </p:sp>
        </mc:Fallback>
      </mc:AlternateContent>
    </p:spTree>
    <p:extLst>
      <p:ext uri="{BB962C8B-B14F-4D97-AF65-F5344CB8AC3E}">
        <p14:creationId xmlns:p14="http://schemas.microsoft.com/office/powerpoint/2010/main" val="81012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8516767" cy="666750"/>
          </a:xfrm>
        </p:spPr>
        <p:txBody>
          <a:bodyPr/>
          <a:lstStyle/>
          <a:p>
            <a:r>
              <a:rPr lang="en-US" sz="3600" dirty="0"/>
              <a:t>Validation of Inrush Current Estimation</a:t>
            </a:r>
          </a:p>
        </p:txBody>
      </p:sp>
      <p:pic>
        <p:nvPicPr>
          <p:cNvPr id="10" name="Graphic 9">
            <a:extLst>
              <a:ext uri="{FF2B5EF4-FFF2-40B4-BE49-F238E27FC236}">
                <a16:creationId xmlns:a16="http://schemas.microsoft.com/office/drawing/2014/main" id="{B2D3B916-547D-4363-9CE0-CCE2A9CDA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324673" y="139180"/>
            <a:ext cx="4631843" cy="6858000"/>
          </a:xfrm>
          <a:prstGeom prst="rect">
            <a:avLst/>
          </a:prstGeom>
        </p:spPr>
      </p:pic>
      <p:graphicFrame>
        <p:nvGraphicFramePr>
          <p:cNvPr id="13" name="Table 13">
            <a:extLst>
              <a:ext uri="{FF2B5EF4-FFF2-40B4-BE49-F238E27FC236}">
                <a16:creationId xmlns:a16="http://schemas.microsoft.com/office/drawing/2014/main" id="{B656C982-5A2F-4842-9BDE-D51244A728A8}"/>
              </a:ext>
            </a:extLst>
          </p:cNvPr>
          <p:cNvGraphicFramePr>
            <a:graphicFrameLocks noGrp="1"/>
          </p:cNvGraphicFramePr>
          <p:nvPr/>
        </p:nvGraphicFramePr>
        <p:xfrm>
          <a:off x="199276" y="1252258"/>
          <a:ext cx="4943092" cy="3108960"/>
        </p:xfrm>
        <a:graphic>
          <a:graphicData uri="http://schemas.openxmlformats.org/drawingml/2006/table">
            <a:tbl>
              <a:tblPr firstRow="1" bandRow="1">
                <a:tableStyleId>{5C22544A-7EE6-4342-B048-85BDC9FD1C3A}</a:tableStyleId>
              </a:tblPr>
              <a:tblGrid>
                <a:gridCol w="690982">
                  <a:extLst>
                    <a:ext uri="{9D8B030D-6E8A-4147-A177-3AD203B41FA5}">
                      <a16:colId xmlns:a16="http://schemas.microsoft.com/office/drawing/2014/main" val="1005036579"/>
                    </a:ext>
                  </a:extLst>
                </a:gridCol>
                <a:gridCol w="694098">
                  <a:extLst>
                    <a:ext uri="{9D8B030D-6E8A-4147-A177-3AD203B41FA5}">
                      <a16:colId xmlns:a16="http://schemas.microsoft.com/office/drawing/2014/main" val="2640801957"/>
                    </a:ext>
                  </a:extLst>
                </a:gridCol>
                <a:gridCol w="1222218">
                  <a:extLst>
                    <a:ext uri="{9D8B030D-6E8A-4147-A177-3AD203B41FA5}">
                      <a16:colId xmlns:a16="http://schemas.microsoft.com/office/drawing/2014/main" val="3495851044"/>
                    </a:ext>
                  </a:extLst>
                </a:gridCol>
                <a:gridCol w="1240325">
                  <a:extLst>
                    <a:ext uri="{9D8B030D-6E8A-4147-A177-3AD203B41FA5}">
                      <a16:colId xmlns:a16="http://schemas.microsoft.com/office/drawing/2014/main" val="2870176338"/>
                    </a:ext>
                  </a:extLst>
                </a:gridCol>
                <a:gridCol w="1095469">
                  <a:extLst>
                    <a:ext uri="{9D8B030D-6E8A-4147-A177-3AD203B41FA5}">
                      <a16:colId xmlns:a16="http://schemas.microsoft.com/office/drawing/2014/main" val="2828005694"/>
                    </a:ext>
                  </a:extLst>
                </a:gridCol>
              </a:tblGrid>
              <a:tr h="370840">
                <a:tc rowSpan="2">
                  <a:txBody>
                    <a:bodyPr/>
                    <a:lstStyle/>
                    <a:p>
                      <a:pPr algn="ctr"/>
                      <a:r>
                        <a:rPr lang="el-GR" sz="2800" i="1" dirty="0">
                          <a:latin typeface="Times New Roman" panose="02020603050405020304" pitchFamily="18" charset="0"/>
                          <a:cs typeface="Times New Roman" panose="02020603050405020304" pitchFamily="18" charset="0"/>
                        </a:rPr>
                        <a:t>θ</a:t>
                      </a:r>
                      <a:endParaRPr lang="en-US" sz="2800" i="1" dirty="0"/>
                    </a:p>
                  </a:txBody>
                  <a:tcPr anchor="ctr"/>
                </a:tc>
                <a:tc rowSpan="2">
                  <a:txBody>
                    <a:bodyPr/>
                    <a:lstStyle/>
                    <a:p>
                      <a:pPr algn="ctr"/>
                      <a:r>
                        <a:rPr lang="en-US" sz="2800" dirty="0"/>
                        <a:t>Ph.</a:t>
                      </a:r>
                    </a:p>
                  </a:txBody>
                  <a:tcPr anchor="ctr"/>
                </a:tc>
                <a:tc gridSpan="2">
                  <a:txBody>
                    <a:bodyPr/>
                    <a:lstStyle/>
                    <a:p>
                      <a:pPr algn="ctr"/>
                      <a:r>
                        <a:rPr lang="en-US" sz="2800" i="1" dirty="0"/>
                        <a:t>I</a:t>
                      </a:r>
                      <a:r>
                        <a:rPr lang="en-US" sz="1600" i="0" dirty="0"/>
                        <a:t>max</a:t>
                      </a:r>
                      <a:r>
                        <a:rPr lang="en-US" sz="2800" i="0" dirty="0"/>
                        <a:t> (kA)</a:t>
                      </a:r>
                      <a:endParaRPr lang="en-US" sz="2800" i="1" dirty="0"/>
                    </a:p>
                  </a:txBody>
                  <a:tcPr anchor="ctr"/>
                </a:tc>
                <a:tc hMerge="1">
                  <a:txBody>
                    <a:bodyPr/>
                    <a:lstStyle/>
                    <a:p>
                      <a:endParaRPr lang="en-US" dirty="0"/>
                    </a:p>
                  </a:txBody>
                  <a:tcPr/>
                </a:tc>
                <a:tc rowSpan="2">
                  <a:txBody>
                    <a:bodyPr/>
                    <a:lstStyle/>
                    <a:p>
                      <a:pPr algn="ctr"/>
                      <a:r>
                        <a:rPr lang="en-US" sz="2800" dirty="0"/>
                        <a:t>Acc. </a:t>
                      </a:r>
                    </a:p>
                    <a:p>
                      <a:pPr algn="ctr"/>
                      <a:r>
                        <a:rPr lang="en-US" sz="2800" dirty="0"/>
                        <a:t>(%)</a:t>
                      </a:r>
                    </a:p>
                  </a:txBody>
                  <a:tcPr anchor="ctr"/>
                </a:tc>
                <a:extLst>
                  <a:ext uri="{0D108BD9-81ED-4DB2-BD59-A6C34878D82A}">
                    <a16:rowId xmlns:a16="http://schemas.microsoft.com/office/drawing/2014/main" val="2289989393"/>
                  </a:ext>
                </a:extLst>
              </a:tr>
              <a:tr h="370840">
                <a:tc vMerge="1">
                  <a:txBody>
                    <a:bodyPr/>
                    <a:lstStyle/>
                    <a:p>
                      <a:pPr algn="ctr"/>
                      <a:endParaRPr lang="en-US" sz="2800" dirty="0"/>
                    </a:p>
                  </a:txBody>
                  <a:tcPr/>
                </a:tc>
                <a:tc vMerge="1">
                  <a:txBody>
                    <a:bodyPr/>
                    <a:lstStyle/>
                    <a:p>
                      <a:pPr algn="ctr"/>
                      <a:endParaRPr lang="en-US" sz="2800" dirty="0"/>
                    </a:p>
                  </a:txBody>
                  <a:tcPr/>
                </a:tc>
                <a:tc>
                  <a:txBody>
                    <a:bodyPr/>
                    <a:lstStyle/>
                    <a:p>
                      <a:pPr marL="0" algn="ctr" defTabSz="914400" rtl="0" eaLnBrk="1" latinLnBrk="0" hangingPunct="1"/>
                      <a:r>
                        <a:rPr lang="en-US" sz="2800" b="1" i="0" kern="1200" dirty="0">
                          <a:solidFill>
                            <a:schemeClr val="lt1"/>
                          </a:solidFill>
                          <a:latin typeface="+mn-lt"/>
                          <a:ea typeface="+mn-ea"/>
                          <a:cs typeface="+mn-cs"/>
                        </a:rPr>
                        <a:t>Est.</a:t>
                      </a:r>
                    </a:p>
                  </a:txBody>
                  <a:tcPr anchor="ctr">
                    <a:solidFill>
                      <a:schemeClr val="accent1"/>
                    </a:solidFill>
                  </a:tcPr>
                </a:tc>
                <a:tc>
                  <a:txBody>
                    <a:bodyPr/>
                    <a:lstStyle/>
                    <a:p>
                      <a:pPr marL="0" algn="ctr" defTabSz="914400" rtl="0" eaLnBrk="1" latinLnBrk="0" hangingPunct="1"/>
                      <a:r>
                        <a:rPr lang="en-US" sz="2800" b="1" i="0" kern="1200" dirty="0" err="1">
                          <a:solidFill>
                            <a:schemeClr val="lt1"/>
                          </a:solidFill>
                          <a:latin typeface="+mn-lt"/>
                          <a:ea typeface="+mn-ea"/>
                          <a:cs typeface="+mn-cs"/>
                        </a:rPr>
                        <a:t>Mea</a:t>
                      </a:r>
                      <a:r>
                        <a:rPr lang="en-US" sz="2800" b="1" i="0" kern="1200" dirty="0">
                          <a:solidFill>
                            <a:schemeClr val="lt1"/>
                          </a:solidFill>
                          <a:latin typeface="+mn-lt"/>
                          <a:ea typeface="+mn-ea"/>
                          <a:cs typeface="+mn-cs"/>
                        </a:rPr>
                        <a:t>.</a:t>
                      </a:r>
                    </a:p>
                  </a:txBody>
                  <a:tcPr anchor="ctr">
                    <a:solidFill>
                      <a:schemeClr val="accent1"/>
                    </a:solidFill>
                  </a:tcPr>
                </a:tc>
                <a:tc vMerge="1">
                  <a:txBody>
                    <a:bodyPr/>
                    <a:lstStyle/>
                    <a:p>
                      <a:pPr algn="ctr"/>
                      <a:endParaRPr lang="en-US" sz="2800" dirty="0"/>
                    </a:p>
                  </a:txBody>
                  <a:tcPr/>
                </a:tc>
                <a:extLst>
                  <a:ext uri="{0D108BD9-81ED-4DB2-BD59-A6C34878D82A}">
                    <a16:rowId xmlns:a16="http://schemas.microsoft.com/office/drawing/2014/main" val="3511004621"/>
                  </a:ext>
                </a:extLst>
              </a:tr>
              <a:tr h="370840">
                <a:tc>
                  <a:txBody>
                    <a:bodyPr/>
                    <a:lstStyle/>
                    <a:p>
                      <a:pPr algn="ctr"/>
                      <a:r>
                        <a:rPr lang="en-US" sz="2800" dirty="0"/>
                        <a:t>0</a:t>
                      </a:r>
                      <a:r>
                        <a:rPr lang="en-US" sz="2800" dirty="0">
                          <a:latin typeface="Times New Roman" panose="02020603050405020304" pitchFamily="18" charset="0"/>
                          <a:cs typeface="Times New Roman" panose="02020603050405020304" pitchFamily="18" charset="0"/>
                        </a:rPr>
                        <a:t>°</a:t>
                      </a:r>
                      <a:endParaRPr lang="en-US" sz="2800" dirty="0"/>
                    </a:p>
                  </a:txBody>
                  <a:tcPr/>
                </a:tc>
                <a:tc>
                  <a:txBody>
                    <a:bodyPr/>
                    <a:lstStyle/>
                    <a:p>
                      <a:pPr algn="ctr"/>
                      <a:r>
                        <a:rPr lang="en-US" sz="2800" dirty="0"/>
                        <a:t>A</a:t>
                      </a:r>
                    </a:p>
                  </a:txBody>
                  <a:tcPr/>
                </a:tc>
                <a:tc>
                  <a:txBody>
                    <a:bodyPr/>
                    <a:lstStyle/>
                    <a:p>
                      <a:pPr algn="ctr"/>
                      <a:r>
                        <a:rPr lang="en-US" sz="2800" dirty="0"/>
                        <a:t>0.6440</a:t>
                      </a:r>
                    </a:p>
                  </a:txBody>
                  <a:tcPr/>
                </a:tc>
                <a:tc>
                  <a:txBody>
                    <a:bodyPr/>
                    <a:lstStyle/>
                    <a:p>
                      <a:pPr algn="ctr"/>
                      <a:r>
                        <a:rPr lang="en-US" sz="2800" dirty="0"/>
                        <a:t>0.6035</a:t>
                      </a:r>
                    </a:p>
                  </a:txBody>
                  <a:tcPr/>
                </a:tc>
                <a:tc>
                  <a:txBody>
                    <a:bodyPr/>
                    <a:lstStyle/>
                    <a:p>
                      <a:pPr algn="ctr"/>
                      <a:r>
                        <a:rPr lang="en-US" sz="2800" dirty="0"/>
                        <a:t>93.29</a:t>
                      </a:r>
                    </a:p>
                  </a:txBody>
                  <a:tcPr/>
                </a:tc>
                <a:extLst>
                  <a:ext uri="{0D108BD9-81ED-4DB2-BD59-A6C34878D82A}">
                    <a16:rowId xmlns:a16="http://schemas.microsoft.com/office/drawing/2014/main" val="1646214725"/>
                  </a:ext>
                </a:extLst>
              </a:tr>
              <a:tr h="370840">
                <a:tc>
                  <a:txBody>
                    <a:bodyPr/>
                    <a:lstStyle/>
                    <a:p>
                      <a:pPr algn="ctr"/>
                      <a:r>
                        <a:rPr lang="en-US" sz="2800" dirty="0"/>
                        <a:t>30</a:t>
                      </a:r>
                      <a:r>
                        <a:rPr lang="en-US" sz="2800" dirty="0">
                          <a:latin typeface="Times New Roman" panose="02020603050405020304" pitchFamily="18" charset="0"/>
                          <a:cs typeface="Times New Roman" panose="02020603050405020304" pitchFamily="18" charset="0"/>
                        </a:rPr>
                        <a:t>°</a:t>
                      </a:r>
                      <a:endParaRPr lang="en-US" sz="2800" dirty="0"/>
                    </a:p>
                  </a:txBody>
                  <a:tcPr/>
                </a:tc>
                <a:tc>
                  <a:txBody>
                    <a:bodyPr/>
                    <a:lstStyle/>
                    <a:p>
                      <a:pPr algn="ctr"/>
                      <a:r>
                        <a:rPr lang="en-US" sz="2800" dirty="0"/>
                        <a:t>A</a:t>
                      </a:r>
                    </a:p>
                  </a:txBody>
                  <a:tcPr/>
                </a:tc>
                <a:tc>
                  <a:txBody>
                    <a:bodyPr/>
                    <a:lstStyle/>
                    <a:p>
                      <a:pPr algn="ctr"/>
                      <a:r>
                        <a:rPr lang="en-US" sz="2800" dirty="0"/>
                        <a:t>0.5901</a:t>
                      </a:r>
                    </a:p>
                  </a:txBody>
                  <a:tcPr/>
                </a:tc>
                <a:tc>
                  <a:txBody>
                    <a:bodyPr/>
                    <a:lstStyle/>
                    <a:p>
                      <a:pPr algn="ctr"/>
                      <a:r>
                        <a:rPr lang="en-US" sz="2800" dirty="0"/>
                        <a:t>0.5586</a:t>
                      </a:r>
                    </a:p>
                  </a:txBody>
                  <a:tcPr/>
                </a:tc>
                <a:tc>
                  <a:txBody>
                    <a:bodyPr/>
                    <a:lstStyle/>
                    <a:p>
                      <a:pPr algn="ctr"/>
                      <a:r>
                        <a:rPr lang="en-US" sz="2800" dirty="0"/>
                        <a:t>94.36</a:t>
                      </a:r>
                    </a:p>
                  </a:txBody>
                  <a:tcPr/>
                </a:tc>
                <a:extLst>
                  <a:ext uri="{0D108BD9-81ED-4DB2-BD59-A6C34878D82A}">
                    <a16:rowId xmlns:a16="http://schemas.microsoft.com/office/drawing/2014/main" val="2649796117"/>
                  </a:ext>
                </a:extLst>
              </a:tr>
              <a:tr h="370840">
                <a:tc>
                  <a:txBody>
                    <a:bodyPr/>
                    <a:lstStyle/>
                    <a:p>
                      <a:pPr algn="ctr"/>
                      <a:r>
                        <a:rPr lang="en-US" sz="2800" dirty="0"/>
                        <a:t>60</a:t>
                      </a:r>
                      <a:r>
                        <a:rPr lang="en-US" sz="2800" dirty="0">
                          <a:latin typeface="Times New Roman" panose="02020603050405020304" pitchFamily="18" charset="0"/>
                          <a:cs typeface="Times New Roman" panose="02020603050405020304" pitchFamily="18" charset="0"/>
                        </a:rPr>
                        <a:t>°</a:t>
                      </a:r>
                      <a:endParaRPr lang="en-US" sz="2800" dirty="0"/>
                    </a:p>
                  </a:txBody>
                  <a:tcPr/>
                </a:tc>
                <a:tc>
                  <a:txBody>
                    <a:bodyPr/>
                    <a:lstStyle/>
                    <a:p>
                      <a:pPr algn="ctr"/>
                      <a:r>
                        <a:rPr lang="en-US" sz="2800" dirty="0"/>
                        <a:t>A</a:t>
                      </a:r>
                    </a:p>
                  </a:txBody>
                  <a:tcPr/>
                </a:tc>
                <a:tc>
                  <a:txBody>
                    <a:bodyPr/>
                    <a:lstStyle/>
                    <a:p>
                      <a:pPr algn="ctr"/>
                      <a:r>
                        <a:rPr lang="en-US" sz="2800" dirty="0"/>
                        <a:t>0.4428</a:t>
                      </a:r>
                    </a:p>
                  </a:txBody>
                  <a:tcPr/>
                </a:tc>
                <a:tc>
                  <a:txBody>
                    <a:bodyPr/>
                    <a:lstStyle/>
                    <a:p>
                      <a:pPr algn="ctr"/>
                      <a:r>
                        <a:rPr lang="en-US" sz="2800" dirty="0"/>
                        <a:t>0.4224</a:t>
                      </a:r>
                    </a:p>
                  </a:txBody>
                  <a:tcPr/>
                </a:tc>
                <a:tc>
                  <a:txBody>
                    <a:bodyPr/>
                    <a:lstStyle/>
                    <a:p>
                      <a:pPr algn="ctr"/>
                      <a:r>
                        <a:rPr lang="en-US" sz="2800" dirty="0"/>
                        <a:t>95.17</a:t>
                      </a:r>
                    </a:p>
                  </a:txBody>
                  <a:tcPr/>
                </a:tc>
                <a:extLst>
                  <a:ext uri="{0D108BD9-81ED-4DB2-BD59-A6C34878D82A}">
                    <a16:rowId xmlns:a16="http://schemas.microsoft.com/office/drawing/2014/main" val="1748321595"/>
                  </a:ext>
                </a:extLst>
              </a:tr>
              <a:tr h="370840">
                <a:tc>
                  <a:txBody>
                    <a:bodyPr/>
                    <a:lstStyle/>
                    <a:p>
                      <a:pPr algn="ctr"/>
                      <a:r>
                        <a:rPr lang="en-US" sz="2800" dirty="0"/>
                        <a:t>90</a:t>
                      </a:r>
                      <a:r>
                        <a:rPr lang="en-US" sz="2800" dirty="0">
                          <a:latin typeface="Times New Roman" panose="02020603050405020304" pitchFamily="18" charset="0"/>
                          <a:cs typeface="Times New Roman" panose="02020603050405020304" pitchFamily="18" charset="0"/>
                        </a:rPr>
                        <a:t>°</a:t>
                      </a:r>
                      <a:endParaRPr lang="en-US" sz="2800" dirty="0"/>
                    </a:p>
                  </a:txBody>
                  <a:tcPr/>
                </a:tc>
                <a:tc>
                  <a:txBody>
                    <a:bodyPr/>
                    <a:lstStyle/>
                    <a:p>
                      <a:pPr algn="ctr"/>
                      <a:r>
                        <a:rPr lang="en-US" sz="2800" dirty="0"/>
                        <a:t>C</a:t>
                      </a:r>
                    </a:p>
                  </a:txBody>
                  <a:tcPr/>
                </a:tc>
                <a:tc>
                  <a:txBody>
                    <a:bodyPr/>
                    <a:lstStyle/>
                    <a:p>
                      <a:pPr algn="ctr"/>
                      <a:r>
                        <a:rPr lang="en-US" sz="2800" dirty="0"/>
                        <a:t>0.3759</a:t>
                      </a:r>
                    </a:p>
                  </a:txBody>
                  <a:tcPr/>
                </a:tc>
                <a:tc>
                  <a:txBody>
                    <a:bodyPr/>
                    <a:lstStyle/>
                    <a:p>
                      <a:pPr algn="ctr"/>
                      <a:r>
                        <a:rPr lang="en-US" sz="2800" dirty="0"/>
                        <a:t>0.4055</a:t>
                      </a:r>
                    </a:p>
                  </a:txBody>
                  <a:tcPr/>
                </a:tc>
                <a:tc>
                  <a:txBody>
                    <a:bodyPr/>
                    <a:lstStyle/>
                    <a:p>
                      <a:pPr algn="ctr"/>
                      <a:r>
                        <a:rPr lang="en-US" sz="2800" dirty="0"/>
                        <a:t>92.70</a:t>
                      </a:r>
                    </a:p>
                  </a:txBody>
                  <a:tcPr/>
                </a:tc>
                <a:extLst>
                  <a:ext uri="{0D108BD9-81ED-4DB2-BD59-A6C34878D82A}">
                    <a16:rowId xmlns:a16="http://schemas.microsoft.com/office/drawing/2014/main" val="1127992549"/>
                  </a:ext>
                </a:extLst>
              </a:tr>
            </a:tbl>
          </a:graphicData>
        </a:graphic>
      </p:graphicFrame>
      <p:sp>
        <p:nvSpPr>
          <p:cNvPr id="14" name="Text Placeholder 3">
            <a:extLst>
              <a:ext uri="{FF2B5EF4-FFF2-40B4-BE49-F238E27FC236}">
                <a16:creationId xmlns:a16="http://schemas.microsoft.com/office/drawing/2014/main" id="{77E4CA9D-075F-4472-A2D2-F9D969019E7A}"/>
              </a:ext>
            </a:extLst>
          </p:cNvPr>
          <p:cNvSpPr txBox="1">
            <a:spLocks/>
          </p:cNvSpPr>
          <p:nvPr/>
        </p:nvSpPr>
        <p:spPr>
          <a:xfrm>
            <a:off x="5333999" y="5884102"/>
            <a:ext cx="6858001" cy="541634"/>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Inrush currents seen in EMT simulations of </a:t>
            </a:r>
            <a:r>
              <a:rPr lang="en-US" sz="2400"/>
              <a:t>a 100-kVA </a:t>
            </a:r>
            <a:r>
              <a:rPr lang="en-US" sz="2400" dirty="0"/>
              <a:t>transformer</a:t>
            </a:r>
          </a:p>
        </p:txBody>
      </p:sp>
      <p:sp>
        <p:nvSpPr>
          <p:cNvPr id="15" name="Text Placeholder 3">
            <a:extLst>
              <a:ext uri="{FF2B5EF4-FFF2-40B4-BE49-F238E27FC236}">
                <a16:creationId xmlns:a16="http://schemas.microsoft.com/office/drawing/2014/main" id="{1FF04975-E59B-439A-8DB7-ACD84573E81D}"/>
              </a:ext>
            </a:extLst>
          </p:cNvPr>
          <p:cNvSpPr txBox="1">
            <a:spLocks/>
          </p:cNvSpPr>
          <p:nvPr/>
        </p:nvSpPr>
        <p:spPr>
          <a:xfrm>
            <a:off x="122405" y="4395546"/>
            <a:ext cx="5081912" cy="2192066"/>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comparison between the estimated and measured peak inrush currents shows high accuracy in estimation, with all cases exceeding 90%.</a:t>
            </a:r>
          </a:p>
        </p:txBody>
      </p:sp>
    </p:spTree>
    <p:extLst>
      <p:ext uri="{BB962C8B-B14F-4D97-AF65-F5344CB8AC3E}">
        <p14:creationId xmlns:p14="http://schemas.microsoft.com/office/powerpoint/2010/main" val="2053878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78573-7499-4549-ADBC-735EAE46EA3B}"/>
              </a:ext>
            </a:extLst>
          </p:cNvPr>
          <p:cNvSpPr>
            <a:spLocks noGrp="1"/>
          </p:cNvSpPr>
          <p:nvPr>
            <p:ph type="body" sz="quarter" idx="10"/>
          </p:nvPr>
        </p:nvSpPr>
        <p:spPr>
          <a:xfrm>
            <a:off x="60456" y="366516"/>
            <a:ext cx="9849088" cy="666750"/>
          </a:xfrm>
        </p:spPr>
        <p:txBody>
          <a:bodyPr/>
          <a:lstStyle/>
          <a:p>
            <a:r>
              <a:rPr lang="en-US" sz="3600" dirty="0"/>
              <a:t>Fuse and Recloser Trip Conditions</a:t>
            </a:r>
          </a:p>
        </p:txBody>
      </p:sp>
      <mc:AlternateContent xmlns:mc="http://schemas.openxmlformats.org/markup-compatibility/2006" xmlns:a14="http://schemas.microsoft.com/office/drawing/2010/main">
        <mc:Choice Requires="a14">
          <p:sp>
            <p:nvSpPr>
              <p:cNvPr id="12" name="Text Placeholder 3">
                <a:extLst>
                  <a:ext uri="{FF2B5EF4-FFF2-40B4-BE49-F238E27FC236}">
                    <a16:creationId xmlns:a16="http://schemas.microsoft.com/office/drawing/2014/main" id="{77596F4A-49CD-45DC-9AFE-260BCBA27649}"/>
                  </a:ext>
                </a:extLst>
              </p:cNvPr>
              <p:cNvSpPr txBox="1">
                <a:spLocks/>
              </p:cNvSpPr>
              <p:nvPr/>
            </p:nvSpPr>
            <p:spPr>
              <a:xfrm>
                <a:off x="132070" y="822512"/>
                <a:ext cx="10500488" cy="5801572"/>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t>Fuse</a:t>
                </a:r>
              </a:p>
              <a:p>
                <a:r>
                  <a:rPr lang="en-US" sz="2500" dirty="0"/>
                  <a:t>A fuse is generally installed at the lateral head. </a:t>
                </a:r>
              </a:p>
              <a:p>
                <a:r>
                  <a:rPr lang="en-US" sz="2500" dirty="0"/>
                  <a:t>For each fuse across branch </a:t>
                </a:r>
                <a14:m>
                  <m:oMath xmlns:m="http://schemas.openxmlformats.org/officeDocument/2006/math">
                    <m:r>
                      <a:rPr lang="en-US" sz="2500" b="0" i="1" smtClean="0">
                        <a:latin typeface="Cambria Math" panose="02040503050406030204" pitchFamily="18" charset="0"/>
                      </a:rPr>
                      <m:t>𝑙</m:t>
                    </m:r>
                  </m:oMath>
                </a14:m>
                <a:r>
                  <a:rPr lang="en-US" sz="2500" dirty="0"/>
                  <a:t>, the total inrush current is:</a:t>
                </a:r>
              </a:p>
              <a:p>
                <a:pPr marL="0" indent="0">
                  <a:buNone/>
                </a:pPr>
                <a14:m>
                  <m:oMathPara xmlns:m="http://schemas.openxmlformats.org/officeDocument/2006/math">
                    <m:oMathParaPr>
                      <m:jc m:val="centerGroup"/>
                    </m:oMathParaPr>
                    <m:oMath xmlns:m="http://schemas.openxmlformats.org/officeDocument/2006/math">
                      <m:sSubSup>
                        <m:sSubSupPr>
                          <m:ctrlPr>
                            <a:rPr lang="en-US" sz="2500" b="0" i="1" smtClean="0">
                              <a:latin typeface="Cambria Math" panose="02040503050406030204" pitchFamily="18" charset="0"/>
                            </a:rPr>
                          </m:ctrlPr>
                        </m:sSubSupPr>
                        <m:e>
                          <m:r>
                            <a:rPr lang="en-US" sz="2500" b="0" i="1" smtClean="0">
                              <a:latin typeface="Cambria Math" panose="02040503050406030204" pitchFamily="18" charset="0"/>
                            </a:rPr>
                            <m:t>𝑖</m:t>
                          </m:r>
                        </m:e>
                        <m:sub>
                          <m:r>
                            <a:rPr lang="en-US" sz="2500" b="0" i="1" smtClean="0">
                              <a:latin typeface="Cambria Math" panose="02040503050406030204" pitchFamily="18" charset="0"/>
                            </a:rPr>
                            <m:t>𝑝𝑘</m:t>
                          </m:r>
                          <m:r>
                            <a:rPr lang="en-US" sz="2500" b="0" i="1" smtClean="0">
                              <a:latin typeface="Cambria Math" panose="02040503050406030204" pitchFamily="18" charset="0"/>
                            </a:rPr>
                            <m:t>,</m:t>
                          </m:r>
                          <m:r>
                            <a:rPr lang="en-US" sz="2500" b="0" i="1" smtClean="0">
                              <a:latin typeface="Cambria Math" panose="02040503050406030204" pitchFamily="18" charset="0"/>
                            </a:rPr>
                            <m:t>𝑙</m:t>
                          </m:r>
                        </m:sub>
                        <m:sup>
                          <m:r>
                            <a:rPr lang="en-US" sz="2500" b="0" i="1" smtClean="0">
                              <a:latin typeface="Cambria Math" panose="02040503050406030204" pitchFamily="18" charset="0"/>
                            </a:rPr>
                            <m:t>𝐹𝑢</m:t>
                          </m:r>
                        </m:sup>
                      </m:sSubSup>
                      <m:r>
                        <a:rPr lang="en-US" sz="2500" b="0" i="1" smtClean="0">
                          <a:latin typeface="Cambria Math" panose="02040503050406030204" pitchFamily="18" charset="0"/>
                        </a:rPr>
                        <m:t>=</m:t>
                      </m:r>
                      <m:nary>
                        <m:naryPr>
                          <m:chr m:val="∑"/>
                          <m:supHide m:val="on"/>
                          <m:ctrlPr>
                            <a:rPr lang="en-US" sz="2500" b="0" i="1" smtClean="0">
                              <a:latin typeface="Cambria Math" panose="02040503050406030204" pitchFamily="18" charset="0"/>
                            </a:rPr>
                          </m:ctrlPr>
                        </m:naryPr>
                        <m:sub>
                          <m:r>
                            <m:rPr>
                              <m:brk m:alnAt="7"/>
                            </m:rPr>
                            <a:rPr lang="en-US" sz="2500" b="0" i="1" smtClean="0">
                              <a:latin typeface="Cambria Math" panose="02040503050406030204" pitchFamily="18" charset="0"/>
                            </a:rPr>
                            <m:t>𝑏</m:t>
                          </m:r>
                        </m:sub>
                        <m:sup/>
                        <m:e>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𝑖</m:t>
                              </m:r>
                            </m:e>
                            <m:sub>
                              <m:r>
                                <a:rPr lang="en-US" sz="2500" b="0" i="1" smtClean="0">
                                  <a:latin typeface="Cambria Math" panose="02040503050406030204" pitchFamily="18" charset="0"/>
                                </a:rPr>
                                <m:t>𝑝𝑘</m:t>
                              </m:r>
                              <m:r>
                                <a:rPr lang="en-US" sz="2500" b="0" i="1" smtClean="0">
                                  <a:latin typeface="Cambria Math" panose="02040503050406030204" pitchFamily="18" charset="0"/>
                                </a:rPr>
                                <m:t>,</m:t>
                              </m:r>
                              <m:r>
                                <a:rPr lang="en-US" sz="2500" b="0" i="1" smtClean="0">
                                  <a:latin typeface="Cambria Math" panose="02040503050406030204" pitchFamily="18" charset="0"/>
                                </a:rPr>
                                <m:t>𝑏</m:t>
                              </m:r>
                            </m:sub>
                          </m:sSub>
                        </m:e>
                      </m:nary>
                      <m:r>
                        <a:rPr lang="en-US" sz="2500" b="0" i="0" smtClean="0">
                          <a:latin typeface="Cambria Math" panose="02040503050406030204" pitchFamily="18" charset="0"/>
                        </a:rPr>
                        <m:t>  </m:t>
                      </m:r>
                      <m:r>
                        <a:rPr lang="en-US" sz="2500" b="0" i="1" smtClean="0">
                          <a:latin typeface="Cambria Math" panose="02040503050406030204" pitchFamily="18" charset="0"/>
                        </a:rPr>
                        <m:t>∀</m:t>
                      </m:r>
                      <m:r>
                        <a:rPr lang="en-US" sz="2500" b="0" i="1" smtClean="0">
                          <a:latin typeface="Cambria Math" panose="02040503050406030204" pitchFamily="18" charset="0"/>
                        </a:rPr>
                        <m:t>𝑏</m:t>
                      </m:r>
                      <m:r>
                        <a:rPr lang="en-US" sz="2500" b="0" i="1" smtClean="0">
                          <a:latin typeface="Cambria Math" panose="02040503050406030204" pitchFamily="18" charset="0"/>
                        </a:rPr>
                        <m:t> </m:t>
                      </m:r>
                      <m:r>
                        <m:rPr>
                          <m:sty m:val="p"/>
                        </m:rPr>
                        <a:rPr lang="en-US" sz="2500" b="0" i="0" smtClean="0">
                          <a:latin typeface="Cambria Math" panose="02040503050406030204" pitchFamily="18" charset="0"/>
                        </a:rPr>
                        <m:t>in</m:t>
                      </m:r>
                      <m:r>
                        <a:rPr lang="en-US" sz="2500" b="0" i="0" smtClean="0">
                          <a:latin typeface="Cambria Math" panose="02040503050406030204" pitchFamily="18" charset="0"/>
                        </a:rPr>
                        <m:t> </m:t>
                      </m:r>
                      <m:r>
                        <m:rPr>
                          <m:sty m:val="p"/>
                        </m:rPr>
                        <a:rPr lang="en-US" sz="2500" b="0" i="0" smtClean="0">
                          <a:latin typeface="Cambria Math" panose="02040503050406030204" pitchFamily="18" charset="0"/>
                        </a:rPr>
                        <m:t>downstream</m:t>
                      </m:r>
                      <m:r>
                        <a:rPr lang="en-US" sz="2500" b="0" i="0" smtClean="0">
                          <a:latin typeface="Cambria Math" panose="02040503050406030204" pitchFamily="18" charset="0"/>
                        </a:rPr>
                        <m:t> </m:t>
                      </m:r>
                      <m:r>
                        <m:rPr>
                          <m:sty m:val="p"/>
                        </m:rPr>
                        <a:rPr lang="en-US" sz="2500" b="0" i="0" smtClean="0">
                          <a:latin typeface="Cambria Math" panose="02040503050406030204" pitchFamily="18" charset="0"/>
                        </a:rPr>
                        <m:t>DT</m:t>
                      </m:r>
                      <m:r>
                        <a:rPr lang="en-US" sz="2500" b="0" i="0" smtClean="0">
                          <a:latin typeface="Cambria Math" panose="02040503050406030204" pitchFamily="18" charset="0"/>
                        </a:rPr>
                        <m:t> </m:t>
                      </m:r>
                      <m:r>
                        <m:rPr>
                          <m:sty m:val="p"/>
                        </m:rPr>
                        <a:rPr lang="en-US" sz="2500" b="0" i="0" smtClean="0">
                          <a:latin typeface="Cambria Math" panose="02040503050406030204" pitchFamily="18" charset="0"/>
                        </a:rPr>
                        <m:t>buses</m:t>
                      </m:r>
                      <m:r>
                        <a:rPr lang="en-US" sz="2500" b="0" i="0" smtClean="0">
                          <a:latin typeface="Cambria Math" panose="02040503050406030204" pitchFamily="18" charset="0"/>
                        </a:rPr>
                        <m:t> </m:t>
                      </m:r>
                      <m:r>
                        <m:rPr>
                          <m:sty m:val="p"/>
                        </m:rPr>
                        <a:rPr lang="en-US" sz="2500" b="0" i="0" smtClean="0">
                          <a:latin typeface="Cambria Math" panose="02040503050406030204" pitchFamily="18" charset="0"/>
                        </a:rPr>
                        <m:t>in</m:t>
                      </m:r>
                      <m:r>
                        <a:rPr lang="en-US" sz="2500" b="0" i="0" smtClean="0">
                          <a:latin typeface="Cambria Math" panose="02040503050406030204" pitchFamily="18" charset="0"/>
                        </a:rPr>
                        <m:t> </m:t>
                      </m:r>
                      <m:r>
                        <m:rPr>
                          <m:sty m:val="p"/>
                        </m:rPr>
                        <a:rPr lang="en-US" sz="2500" b="0" i="0" smtClean="0">
                          <a:latin typeface="Cambria Math" panose="02040503050406030204" pitchFamily="18" charset="0"/>
                        </a:rPr>
                        <m:t>the</m:t>
                      </m:r>
                      <m:r>
                        <a:rPr lang="en-US" sz="2500" b="0" i="0" smtClean="0">
                          <a:latin typeface="Cambria Math" panose="02040503050406030204" pitchFamily="18" charset="0"/>
                        </a:rPr>
                        <m:t> </m:t>
                      </m:r>
                      <m:r>
                        <m:rPr>
                          <m:sty m:val="p"/>
                        </m:rPr>
                        <a:rPr lang="en-US" sz="2500" b="0" i="0" smtClean="0">
                          <a:latin typeface="Cambria Math" panose="02040503050406030204" pitchFamily="18" charset="0"/>
                        </a:rPr>
                        <m:t>lateral</m:t>
                      </m:r>
                      <m:r>
                        <a:rPr lang="en-US" sz="2500" b="0" i="1" smtClean="0">
                          <a:latin typeface="Cambria Math" panose="02040503050406030204" pitchFamily="18" charset="0"/>
                        </a:rPr>
                        <m:t> </m:t>
                      </m:r>
                    </m:oMath>
                  </m:oMathPara>
                </a14:m>
                <a:endParaRPr lang="en-US" sz="2500" dirty="0"/>
              </a:p>
              <a:p>
                <a:r>
                  <a:rPr lang="en-US" sz="2500" dirty="0"/>
                  <a:t>If </a:t>
                </a:r>
                <a14:m>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𝑖</m:t>
                        </m:r>
                      </m:e>
                      <m:sub>
                        <m:r>
                          <a:rPr lang="en-US" sz="2500" i="1">
                            <a:latin typeface="Cambria Math" panose="02040503050406030204" pitchFamily="18" charset="0"/>
                          </a:rPr>
                          <m:t>𝑝𝑘</m:t>
                        </m:r>
                        <m:r>
                          <a:rPr lang="en-US" sz="2500" i="1">
                            <a:latin typeface="Cambria Math" panose="02040503050406030204" pitchFamily="18" charset="0"/>
                          </a:rPr>
                          <m:t>,</m:t>
                        </m:r>
                        <m:r>
                          <a:rPr lang="en-US" sz="2500" i="1">
                            <a:latin typeface="Cambria Math" panose="02040503050406030204" pitchFamily="18" charset="0"/>
                          </a:rPr>
                          <m:t>𝑙</m:t>
                        </m:r>
                      </m:sub>
                      <m:sup>
                        <m:r>
                          <a:rPr lang="en-US" sz="2500" i="1">
                            <a:latin typeface="Cambria Math" panose="02040503050406030204" pitchFamily="18" charset="0"/>
                          </a:rPr>
                          <m:t>𝐹𝑢</m:t>
                        </m:r>
                      </m:sup>
                    </m:sSubSup>
                    <m:r>
                      <a:rPr lang="en-US" sz="2500" b="0" i="0" smtClean="0">
                        <a:latin typeface="Cambria Math" panose="02040503050406030204" pitchFamily="18" charset="0"/>
                      </a:rPr>
                      <m:t>&gt;</m:t>
                    </m:r>
                    <m:sSubSup>
                      <m:sSubSupPr>
                        <m:ctrlPr>
                          <a:rPr lang="en-US" sz="2500" b="0" i="1" smtClean="0">
                            <a:latin typeface="Cambria Math" panose="02040503050406030204" pitchFamily="18" charset="0"/>
                          </a:rPr>
                        </m:ctrlPr>
                      </m:sSubSupPr>
                      <m:e>
                        <m:r>
                          <a:rPr lang="en-US" sz="2500" b="0" i="1" smtClean="0">
                            <a:latin typeface="Cambria Math" panose="02040503050406030204" pitchFamily="18" charset="0"/>
                          </a:rPr>
                          <m:t>𝑖</m:t>
                        </m:r>
                      </m:e>
                      <m:sub>
                        <m:r>
                          <a:rPr lang="en-US" sz="2500" b="0" i="1" smtClean="0">
                            <a:latin typeface="Cambria Math" panose="02040503050406030204" pitchFamily="18" charset="0"/>
                          </a:rPr>
                          <m:t>2</m:t>
                        </m:r>
                        <m:r>
                          <a:rPr lang="en-US" sz="2500" b="0" i="1" smtClean="0">
                            <a:latin typeface="Cambria Math" panose="02040503050406030204" pitchFamily="18" charset="0"/>
                          </a:rPr>
                          <m:t>𝑇</m:t>
                        </m:r>
                      </m:sub>
                      <m:sup>
                        <m:r>
                          <a:rPr lang="en-US" sz="2500" b="0" i="1" smtClean="0">
                            <a:latin typeface="Cambria Math" panose="02040503050406030204" pitchFamily="18" charset="0"/>
                          </a:rPr>
                          <m:t>𝑚𝑒𝑙</m:t>
                        </m:r>
                      </m:sup>
                    </m:sSubSup>
                  </m:oMath>
                </a14:m>
                <a:r>
                  <a:rPr lang="en-US" sz="2500" i="1" dirty="0"/>
                  <a:t>, </a:t>
                </a:r>
                <a:r>
                  <a:rPr lang="en-US" sz="2500" dirty="0"/>
                  <a:t>a fuse status indicator is set to 1.</a:t>
                </a:r>
              </a:p>
              <a:p>
                <a:endParaRPr lang="en-US" sz="2500" dirty="0"/>
              </a:p>
              <a:p>
                <a:pPr marL="0" indent="0">
                  <a:buNone/>
                </a:pPr>
                <a:r>
                  <a:rPr lang="en-US" sz="2500" b="1" dirty="0"/>
                  <a:t>Recloser</a:t>
                </a:r>
              </a:p>
              <a:p>
                <a:r>
                  <a:rPr lang="en-US" sz="2500" dirty="0"/>
                  <a:t>A recloser is typically installed at the head of the main feeder.</a:t>
                </a:r>
              </a:p>
              <a:p>
                <a:r>
                  <a:rPr lang="en-US" sz="2500" dirty="0"/>
                  <a:t>Total inrush current across a recloser branch </a:t>
                </a:r>
                <a14:m>
                  <m:oMath xmlns:m="http://schemas.openxmlformats.org/officeDocument/2006/math">
                    <m:r>
                      <a:rPr lang="en-US" sz="2500" i="1">
                        <a:latin typeface="Cambria Math" panose="02040503050406030204" pitchFamily="18" charset="0"/>
                      </a:rPr>
                      <m:t>𝑙</m:t>
                    </m:r>
                  </m:oMath>
                </a14:m>
                <a:r>
                  <a:rPr lang="en-US" sz="2500" dirty="0"/>
                  <a:t>, is</a:t>
                </a:r>
              </a:p>
              <a:p>
                <a:pPr marL="0" indent="0">
                  <a:buNone/>
                </a:pPr>
                <a14:m>
                  <m:oMathPara xmlns:m="http://schemas.openxmlformats.org/officeDocument/2006/math">
                    <m:oMathParaPr>
                      <m:jc m:val="centerGroup"/>
                    </m:oMathParaPr>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𝑖</m:t>
                          </m:r>
                        </m:e>
                        <m:sub>
                          <m:r>
                            <a:rPr lang="en-US" sz="2500" i="1">
                              <a:latin typeface="Cambria Math" panose="02040503050406030204" pitchFamily="18" charset="0"/>
                            </a:rPr>
                            <m:t>𝑝𝑘</m:t>
                          </m:r>
                          <m:r>
                            <a:rPr lang="en-US" sz="2500" i="1">
                              <a:latin typeface="Cambria Math" panose="02040503050406030204" pitchFamily="18" charset="0"/>
                            </a:rPr>
                            <m:t>,</m:t>
                          </m:r>
                          <m:r>
                            <a:rPr lang="en-US" sz="2500" i="1">
                              <a:latin typeface="Cambria Math" panose="02040503050406030204" pitchFamily="18" charset="0"/>
                            </a:rPr>
                            <m:t>𝑙</m:t>
                          </m:r>
                        </m:sub>
                        <m:sup>
                          <m:r>
                            <a:rPr lang="en-US" sz="2500" b="0" i="1" smtClean="0">
                              <a:latin typeface="Cambria Math" panose="02040503050406030204" pitchFamily="18" charset="0"/>
                            </a:rPr>
                            <m:t>𝑅</m:t>
                          </m:r>
                        </m:sup>
                      </m:sSubSup>
                      <m:r>
                        <a:rPr lang="en-US" sz="2500" i="1">
                          <a:latin typeface="Cambria Math" panose="02040503050406030204" pitchFamily="18" charset="0"/>
                        </a:rPr>
                        <m:t>=</m:t>
                      </m:r>
                      <m:nary>
                        <m:naryPr>
                          <m:chr m:val="∑"/>
                          <m:supHide m:val="on"/>
                          <m:ctrlPr>
                            <a:rPr lang="en-US" sz="2500" i="1">
                              <a:latin typeface="Cambria Math" panose="02040503050406030204" pitchFamily="18" charset="0"/>
                            </a:rPr>
                          </m:ctrlPr>
                        </m:naryPr>
                        <m:sub>
                          <m:r>
                            <m:rPr>
                              <m:brk m:alnAt="7"/>
                            </m:rPr>
                            <a:rPr lang="en-US" sz="2500" i="1">
                              <a:latin typeface="Cambria Math" panose="02040503050406030204" pitchFamily="18" charset="0"/>
                            </a:rPr>
                            <m:t>𝑏</m:t>
                          </m:r>
                        </m:sub>
                        <m:sup/>
                        <m:e>
                          <m:sSub>
                            <m:sSubPr>
                              <m:ctrlPr>
                                <a:rPr lang="en-US" sz="2500" i="1">
                                  <a:latin typeface="Cambria Math" panose="02040503050406030204" pitchFamily="18" charset="0"/>
                                </a:rPr>
                              </m:ctrlPr>
                            </m:sSubPr>
                            <m:e>
                              <m:r>
                                <a:rPr lang="en-US" sz="2500" i="1">
                                  <a:latin typeface="Cambria Math" panose="02040503050406030204" pitchFamily="18" charset="0"/>
                                </a:rPr>
                                <m:t>𝑖</m:t>
                              </m:r>
                            </m:e>
                            <m:sub>
                              <m:r>
                                <a:rPr lang="en-US" sz="2500" i="1">
                                  <a:latin typeface="Cambria Math" panose="02040503050406030204" pitchFamily="18" charset="0"/>
                                </a:rPr>
                                <m:t>𝑝𝑘</m:t>
                              </m:r>
                              <m:r>
                                <a:rPr lang="en-US" sz="2500" i="1">
                                  <a:latin typeface="Cambria Math" panose="02040503050406030204" pitchFamily="18" charset="0"/>
                                </a:rPr>
                                <m:t>,</m:t>
                              </m:r>
                              <m:r>
                                <a:rPr lang="en-US" sz="2500" i="1">
                                  <a:latin typeface="Cambria Math" panose="02040503050406030204" pitchFamily="18" charset="0"/>
                                </a:rPr>
                                <m:t>𝑏</m:t>
                              </m:r>
                            </m:sub>
                          </m:sSub>
                        </m:e>
                      </m:nary>
                      <m:r>
                        <a:rPr lang="en-US" sz="2500">
                          <a:latin typeface="Cambria Math" panose="02040503050406030204" pitchFamily="18" charset="0"/>
                        </a:rPr>
                        <m:t>  </m:t>
                      </m:r>
                      <m:r>
                        <a:rPr lang="en-US" sz="2500" i="1">
                          <a:latin typeface="Cambria Math" panose="02040503050406030204" pitchFamily="18" charset="0"/>
                        </a:rPr>
                        <m:t>∀</m:t>
                      </m:r>
                      <m:r>
                        <a:rPr lang="en-US" sz="2500" i="1">
                          <a:latin typeface="Cambria Math" panose="02040503050406030204" pitchFamily="18" charset="0"/>
                        </a:rPr>
                        <m:t>𝑏</m:t>
                      </m:r>
                      <m:r>
                        <a:rPr lang="en-US" sz="2500" i="1">
                          <a:latin typeface="Cambria Math" panose="02040503050406030204" pitchFamily="18" charset="0"/>
                        </a:rPr>
                        <m:t> </m:t>
                      </m:r>
                      <m:r>
                        <m:rPr>
                          <m:sty m:val="p"/>
                        </m:rPr>
                        <a:rPr lang="en-US" sz="2500">
                          <a:latin typeface="Cambria Math" panose="02040503050406030204" pitchFamily="18" charset="0"/>
                        </a:rPr>
                        <m:t>in</m:t>
                      </m:r>
                      <m:r>
                        <a:rPr lang="en-US" sz="2500">
                          <a:latin typeface="Cambria Math" panose="02040503050406030204" pitchFamily="18" charset="0"/>
                        </a:rPr>
                        <m:t> </m:t>
                      </m:r>
                      <m:r>
                        <m:rPr>
                          <m:sty m:val="p"/>
                        </m:rPr>
                        <a:rPr lang="en-US" sz="2500">
                          <a:latin typeface="Cambria Math" panose="02040503050406030204" pitchFamily="18" charset="0"/>
                        </a:rPr>
                        <m:t>downstream</m:t>
                      </m:r>
                      <m:r>
                        <a:rPr lang="en-US" sz="2500">
                          <a:latin typeface="Cambria Math" panose="02040503050406030204" pitchFamily="18" charset="0"/>
                        </a:rPr>
                        <m:t> </m:t>
                      </m:r>
                      <m:r>
                        <m:rPr>
                          <m:sty m:val="p"/>
                        </m:rPr>
                        <a:rPr lang="en-US" sz="2500">
                          <a:latin typeface="Cambria Math" panose="02040503050406030204" pitchFamily="18" charset="0"/>
                        </a:rPr>
                        <m:t>DT</m:t>
                      </m:r>
                      <m:r>
                        <a:rPr lang="en-US" sz="2500">
                          <a:latin typeface="Cambria Math" panose="02040503050406030204" pitchFamily="18" charset="0"/>
                        </a:rPr>
                        <m:t> </m:t>
                      </m:r>
                      <m:r>
                        <m:rPr>
                          <m:sty m:val="p"/>
                        </m:rPr>
                        <a:rPr lang="en-US" sz="2500">
                          <a:latin typeface="Cambria Math" panose="02040503050406030204" pitchFamily="18" charset="0"/>
                        </a:rPr>
                        <m:t>buses</m:t>
                      </m:r>
                      <m:r>
                        <a:rPr lang="en-US" sz="2500">
                          <a:latin typeface="Cambria Math" panose="02040503050406030204" pitchFamily="18" charset="0"/>
                        </a:rPr>
                        <m:t> </m:t>
                      </m:r>
                      <m:r>
                        <m:rPr>
                          <m:sty m:val="p"/>
                        </m:rPr>
                        <a:rPr lang="en-US" sz="2500">
                          <a:latin typeface="Cambria Math" panose="02040503050406030204" pitchFamily="18" charset="0"/>
                        </a:rPr>
                        <m:t>in</m:t>
                      </m:r>
                      <m:r>
                        <a:rPr lang="en-US" sz="2500">
                          <a:latin typeface="Cambria Math" panose="02040503050406030204" pitchFamily="18" charset="0"/>
                        </a:rPr>
                        <m:t> </m:t>
                      </m:r>
                      <m:r>
                        <m:rPr>
                          <m:sty m:val="p"/>
                        </m:rPr>
                        <a:rPr lang="en-US" sz="2500" b="0" i="0" smtClean="0">
                          <a:latin typeface="Cambria Math" panose="02040503050406030204" pitchFamily="18" charset="0"/>
                        </a:rPr>
                        <m:t>feeder</m:t>
                      </m:r>
                      <m:r>
                        <a:rPr lang="en-US" sz="2500" i="1">
                          <a:latin typeface="Cambria Math" panose="02040503050406030204" pitchFamily="18" charset="0"/>
                        </a:rPr>
                        <m:t> </m:t>
                      </m:r>
                    </m:oMath>
                  </m:oMathPara>
                </a14:m>
                <a:endParaRPr lang="en-US" sz="2500" dirty="0"/>
              </a:p>
              <a:p>
                <a:r>
                  <a:rPr lang="en-US" sz="2500" dirty="0"/>
                  <a:t>If </a:t>
                </a:r>
                <a14:m>
                  <m:oMath xmlns:m="http://schemas.openxmlformats.org/officeDocument/2006/math">
                    <m:sSubSup>
                      <m:sSubSupPr>
                        <m:ctrlPr>
                          <a:rPr lang="en-US" sz="2500" i="1">
                            <a:latin typeface="Cambria Math" panose="02040503050406030204" pitchFamily="18" charset="0"/>
                          </a:rPr>
                        </m:ctrlPr>
                      </m:sSubSupPr>
                      <m:e>
                        <m:r>
                          <a:rPr lang="en-US" sz="2500" i="1">
                            <a:latin typeface="Cambria Math" panose="02040503050406030204" pitchFamily="18" charset="0"/>
                          </a:rPr>
                          <m:t>𝑖</m:t>
                        </m:r>
                      </m:e>
                      <m:sub>
                        <m:r>
                          <a:rPr lang="en-US" sz="2500" i="1">
                            <a:latin typeface="Cambria Math" panose="02040503050406030204" pitchFamily="18" charset="0"/>
                          </a:rPr>
                          <m:t>𝑝𝑘</m:t>
                        </m:r>
                        <m:r>
                          <a:rPr lang="en-US" sz="2500" i="1">
                            <a:latin typeface="Cambria Math" panose="02040503050406030204" pitchFamily="18" charset="0"/>
                          </a:rPr>
                          <m:t>,</m:t>
                        </m:r>
                        <m:r>
                          <a:rPr lang="en-US" sz="2500" i="1">
                            <a:latin typeface="Cambria Math" panose="02040503050406030204" pitchFamily="18" charset="0"/>
                          </a:rPr>
                          <m:t>𝑙</m:t>
                        </m:r>
                      </m:sub>
                      <m:sup>
                        <m:r>
                          <a:rPr lang="en-US" sz="2500" b="0" i="1" smtClean="0">
                            <a:latin typeface="Cambria Math" panose="02040503050406030204" pitchFamily="18" charset="0"/>
                          </a:rPr>
                          <m:t>𝑅</m:t>
                        </m:r>
                      </m:sup>
                    </m:sSubSup>
                    <m:r>
                      <a:rPr lang="en-US" sz="2500">
                        <a:latin typeface="Cambria Math" panose="02040503050406030204" pitchFamily="18" charset="0"/>
                      </a:rPr>
                      <m:t>&gt;</m:t>
                    </m:r>
                    <m:sSubSup>
                      <m:sSubSupPr>
                        <m:ctrlPr>
                          <a:rPr lang="en-US" sz="2500" i="1">
                            <a:latin typeface="Cambria Math" panose="02040503050406030204" pitchFamily="18" charset="0"/>
                          </a:rPr>
                        </m:ctrlPr>
                      </m:sSubSupPr>
                      <m:e>
                        <m:r>
                          <a:rPr lang="en-US" sz="2500" i="1">
                            <a:latin typeface="Cambria Math" panose="02040503050406030204" pitchFamily="18" charset="0"/>
                          </a:rPr>
                          <m:t>𝑖</m:t>
                        </m:r>
                      </m:e>
                      <m:sub>
                        <m:r>
                          <a:rPr lang="en-US" sz="2500" i="1">
                            <a:latin typeface="Cambria Math" panose="02040503050406030204" pitchFamily="18" charset="0"/>
                          </a:rPr>
                          <m:t>2</m:t>
                        </m:r>
                        <m:r>
                          <a:rPr lang="en-US" sz="2500" i="1">
                            <a:latin typeface="Cambria Math" panose="02040503050406030204" pitchFamily="18" charset="0"/>
                          </a:rPr>
                          <m:t>𝑇</m:t>
                        </m:r>
                      </m:sub>
                      <m:sup>
                        <m:r>
                          <a:rPr lang="en-US" sz="2500" b="0" i="1" smtClean="0">
                            <a:latin typeface="Cambria Math" panose="02040503050406030204" pitchFamily="18" charset="0"/>
                          </a:rPr>
                          <m:t>𝑎𝑐𝑡</m:t>
                        </m:r>
                      </m:sup>
                    </m:sSubSup>
                  </m:oMath>
                </a14:m>
                <a:r>
                  <a:rPr lang="en-US" sz="2500" i="1" dirty="0"/>
                  <a:t>, </a:t>
                </a:r>
                <a:r>
                  <a:rPr lang="en-US" sz="2500" dirty="0"/>
                  <a:t>a recloser status indicator is set to 1.</a:t>
                </a:r>
              </a:p>
              <a:p>
                <a:pPr marL="0" indent="0">
                  <a:buNone/>
                </a:pPr>
                <a:r>
                  <a:rPr lang="en-US" sz="2500" dirty="0"/>
                  <a:t>Note</a:t>
                </a:r>
                <a:r>
                  <a:rPr lang="en-US" sz="2500" i="1" dirty="0"/>
                  <a:t>: Status Indicator activates preventive functions to reduce inrush currents </a:t>
                </a:r>
              </a:p>
            </p:txBody>
          </p:sp>
        </mc:Choice>
        <mc:Fallback xmlns="">
          <p:sp>
            <p:nvSpPr>
              <p:cNvPr id="12" name="Text Placeholder 3">
                <a:extLst>
                  <a:ext uri="{FF2B5EF4-FFF2-40B4-BE49-F238E27FC236}">
                    <a16:creationId xmlns:a16="http://schemas.microsoft.com/office/drawing/2014/main" id="{77596F4A-49CD-45DC-9AFE-260BCBA27649}"/>
                  </a:ext>
                </a:extLst>
              </p:cNvPr>
              <p:cNvSpPr txBox="1">
                <a:spLocks noRot="1" noChangeAspect="1" noMove="1" noResize="1" noEditPoints="1" noAdjustHandles="1" noChangeArrowheads="1" noChangeShapeType="1" noTextEdit="1"/>
              </p:cNvSpPr>
              <p:nvPr/>
            </p:nvSpPr>
            <p:spPr>
              <a:xfrm>
                <a:off x="132070" y="822512"/>
                <a:ext cx="10500488" cy="5801572"/>
              </a:xfrm>
              <a:prstGeom prst="rect">
                <a:avLst/>
              </a:prstGeom>
              <a:blipFill>
                <a:blip r:embed="rId2"/>
                <a:stretch>
                  <a:fillRect l="-987" t="-840" b="-3676"/>
                </a:stretch>
              </a:blipFill>
            </p:spPr>
            <p:txBody>
              <a:bodyPr/>
              <a:lstStyle/>
              <a:p>
                <a:r>
                  <a:rPr lang="en-US">
                    <a:noFill/>
                  </a:rPr>
                  <a:t> </a:t>
                </a:r>
              </a:p>
            </p:txBody>
          </p:sp>
        </mc:Fallback>
      </mc:AlternateContent>
      <p:sp>
        <p:nvSpPr>
          <p:cNvPr id="15" name="Text Placeholder 3">
            <a:extLst>
              <a:ext uri="{FF2B5EF4-FFF2-40B4-BE49-F238E27FC236}">
                <a16:creationId xmlns:a16="http://schemas.microsoft.com/office/drawing/2014/main" id="{EDE68CDA-D924-46D2-92B8-3E5FEE161FD0}"/>
              </a:ext>
            </a:extLst>
          </p:cNvPr>
          <p:cNvSpPr txBox="1">
            <a:spLocks/>
          </p:cNvSpPr>
          <p:nvPr/>
        </p:nvSpPr>
        <p:spPr>
          <a:xfrm>
            <a:off x="132070" y="3160663"/>
            <a:ext cx="2746932" cy="588962"/>
          </a:xfrm>
          <a:prstGeom prst="rect">
            <a:avLst/>
          </a:prstGeom>
        </p:spPr>
        <p:txBody>
          <a:bodyPr vert="horz" lIns="91440" tIns="45720" rIns="91440" bIns="45720" rtlCol="0">
            <a:noAutofit/>
          </a:bodyPr>
          <a:lstStyle>
            <a:lvl1pPr marL="514350" marR="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7231D8-58C4-38EF-780E-A6407AF56C16}"/>
                  </a:ext>
                </a:extLst>
              </p:cNvPr>
              <p:cNvSpPr txBox="1"/>
              <p:nvPr/>
            </p:nvSpPr>
            <p:spPr>
              <a:xfrm>
                <a:off x="9750056" y="1344957"/>
                <a:ext cx="2441944" cy="1767343"/>
              </a:xfrm>
              <a:prstGeom prst="rect">
                <a:avLst/>
              </a:prstGeom>
              <a:noFill/>
            </p:spPr>
            <p:txBody>
              <a:bodyPr wrap="square">
                <a:spAutoFit/>
              </a:bodyPr>
              <a:lstStyle/>
              <a:p>
                <a:r>
                  <a:rPr lang="en-US" b="1" dirty="0">
                    <a:latin typeface="Cambria Math" panose="02040503050406030204" pitchFamily="18" charset="0"/>
                  </a:rPr>
                  <a:t>Nomenclature:</a:t>
                </a:r>
              </a:p>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𝑖</m:t>
                        </m:r>
                      </m:e>
                      <m:sub>
                        <m:r>
                          <a:rPr lang="en-US" b="0" i="1" smtClean="0">
                            <a:latin typeface="Cambria Math" panose="02040503050406030204" pitchFamily="18" charset="0"/>
                          </a:rPr>
                          <m:t>2</m:t>
                        </m:r>
                        <m:r>
                          <a:rPr lang="en-US" b="0" i="1" smtClean="0">
                            <a:latin typeface="Cambria Math" panose="02040503050406030204" pitchFamily="18" charset="0"/>
                          </a:rPr>
                          <m:t>𝑇</m:t>
                        </m:r>
                      </m:sub>
                      <m:sup>
                        <m:r>
                          <a:rPr lang="en-US" b="0" i="1" smtClean="0">
                            <a:latin typeface="Cambria Math" panose="02040503050406030204" pitchFamily="18" charset="0"/>
                          </a:rPr>
                          <m:t>𝑚𝑒𝑙</m:t>
                        </m:r>
                      </m:sup>
                    </m:sSubSup>
                  </m:oMath>
                </a14:m>
                <a:r>
                  <a:rPr lang="en-US" dirty="0"/>
                  <a:t>: Minimum melting </a:t>
                </a:r>
              </a:p>
              <a:p>
                <a:r>
                  <a:rPr lang="en-US" dirty="0"/>
                  <a:t>current for two cycles.</a:t>
                </a:r>
              </a:p>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𝑖</m:t>
                        </m:r>
                      </m:e>
                      <m:sub>
                        <m:r>
                          <a:rPr lang="en-US" i="1">
                            <a:latin typeface="Cambria Math" panose="02040503050406030204" pitchFamily="18" charset="0"/>
                          </a:rPr>
                          <m:t>2</m:t>
                        </m:r>
                        <m:r>
                          <a:rPr lang="en-US" i="1">
                            <a:latin typeface="Cambria Math" panose="02040503050406030204" pitchFamily="18" charset="0"/>
                          </a:rPr>
                          <m:t>𝑇</m:t>
                        </m:r>
                      </m:sub>
                      <m:sup>
                        <m:r>
                          <a:rPr lang="en-US" i="1">
                            <a:latin typeface="Cambria Math" panose="02040503050406030204" pitchFamily="18" charset="0"/>
                          </a:rPr>
                          <m:t>𝑎𝑐𝑡</m:t>
                        </m:r>
                      </m:sup>
                    </m:sSubSup>
                  </m:oMath>
                </a14:m>
                <a:r>
                  <a:rPr lang="en-US" dirty="0"/>
                  <a:t>: Minimum rapid act current for two cycles.</a:t>
                </a:r>
              </a:p>
              <a:p>
                <a:endParaRPr lang="en-US" dirty="0"/>
              </a:p>
            </p:txBody>
          </p:sp>
        </mc:Choice>
        <mc:Fallback xmlns="">
          <p:sp>
            <p:nvSpPr>
              <p:cNvPr id="4" name="TextBox 3">
                <a:extLst>
                  <a:ext uri="{FF2B5EF4-FFF2-40B4-BE49-F238E27FC236}">
                    <a16:creationId xmlns:a16="http://schemas.microsoft.com/office/drawing/2014/main" id="{1E7231D8-58C4-38EF-780E-A6407AF56C16}"/>
                  </a:ext>
                </a:extLst>
              </p:cNvPr>
              <p:cNvSpPr txBox="1">
                <a:spLocks noRot="1" noChangeAspect="1" noMove="1" noResize="1" noEditPoints="1" noAdjustHandles="1" noChangeArrowheads="1" noChangeShapeType="1" noTextEdit="1"/>
              </p:cNvSpPr>
              <p:nvPr/>
            </p:nvSpPr>
            <p:spPr>
              <a:xfrm>
                <a:off x="9750056" y="1344957"/>
                <a:ext cx="2441944" cy="1767343"/>
              </a:xfrm>
              <a:prstGeom prst="rect">
                <a:avLst/>
              </a:prstGeom>
              <a:blipFill>
                <a:blip r:embed="rId3"/>
                <a:stretch>
                  <a:fillRect l="-1995" t="-2414" r="-3741"/>
                </a:stretch>
              </a:blipFill>
            </p:spPr>
            <p:txBody>
              <a:bodyPr/>
              <a:lstStyle/>
              <a:p>
                <a:r>
                  <a:rPr lang="en-US">
                    <a:noFill/>
                  </a:rPr>
                  <a:t> </a:t>
                </a:r>
              </a:p>
            </p:txBody>
          </p:sp>
        </mc:Fallback>
      </mc:AlternateContent>
    </p:spTree>
    <p:extLst>
      <p:ext uri="{BB962C8B-B14F-4D97-AF65-F5344CB8AC3E}">
        <p14:creationId xmlns:p14="http://schemas.microsoft.com/office/powerpoint/2010/main" val="1099099959"/>
      </p:ext>
    </p:extLst>
  </p:cSld>
  <p:clrMapOvr>
    <a:masterClrMapping/>
  </p:clrMapOvr>
</p:sld>
</file>

<file path=ppt/theme/theme1.xml><?xml version="1.0" encoding="utf-8"?>
<a:theme xmlns:a="http://schemas.openxmlformats.org/drawingml/2006/main" name="Office Theme">
  <a:themeElements>
    <a:clrScheme name="IEEE PES">
      <a:dk1>
        <a:srgbClr val="000000"/>
      </a:dk1>
      <a:lt1>
        <a:srgbClr val="FFFFFF"/>
      </a:lt1>
      <a:dk2>
        <a:srgbClr val="006341"/>
      </a:dk2>
      <a:lt2>
        <a:srgbClr val="78BE20"/>
      </a:lt2>
      <a:accent1>
        <a:srgbClr val="00833C"/>
      </a:accent1>
      <a:accent2>
        <a:srgbClr val="658D1B"/>
      </a:accent2>
      <a:accent3>
        <a:srgbClr val="00619B"/>
      </a:accent3>
      <a:accent4>
        <a:srgbClr val="FFD1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r">
          <a:defRPr b="1" dirty="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6620</TotalTime>
  <Words>2746</Words>
  <Application>Microsoft Macintosh PowerPoint</Application>
  <PresentationFormat>Widescreen</PresentationFormat>
  <Paragraphs>355</Paragraphs>
  <Slides>24</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Times</vt:lpstr>
      <vt:lpstr>Aptos</vt:lpstr>
      <vt:lpstr>Arial</vt:lpstr>
      <vt:lpstr>Calibri</vt:lpstr>
      <vt:lpstr>Cambria Math</vt:lpstr>
      <vt:lpstr>Mangal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McNally</dc:creator>
  <cp:lastModifiedBy>Wang, Zhaoyu [E CPE]</cp:lastModifiedBy>
  <cp:revision>156</cp:revision>
  <dcterms:created xsi:type="dcterms:W3CDTF">2021-11-01T16:40:17Z</dcterms:created>
  <dcterms:modified xsi:type="dcterms:W3CDTF">2025-07-21T18:12:48Z</dcterms:modified>
</cp:coreProperties>
</file>